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2"/>
  </p:notesMasterIdLst>
  <p:handoutMasterIdLst>
    <p:handoutMasterId r:id="rId23"/>
  </p:handoutMasterIdLst>
  <p:sldIdLst>
    <p:sldId id="264" r:id="rId3"/>
    <p:sldId id="282" r:id="rId4"/>
    <p:sldId id="266" r:id="rId5"/>
    <p:sldId id="267" r:id="rId6"/>
    <p:sldId id="276" r:id="rId7"/>
    <p:sldId id="268" r:id="rId8"/>
    <p:sldId id="277" r:id="rId9"/>
    <p:sldId id="269" r:id="rId10"/>
    <p:sldId id="278" r:id="rId11"/>
    <p:sldId id="270" r:id="rId12"/>
    <p:sldId id="279" r:id="rId13"/>
    <p:sldId id="271" r:id="rId14"/>
    <p:sldId id="280" r:id="rId15"/>
    <p:sldId id="272" r:id="rId16"/>
    <p:sldId id="285" r:id="rId17"/>
    <p:sldId id="273" r:id="rId18"/>
    <p:sldId id="284" r:id="rId19"/>
    <p:sldId id="283" r:id="rId20"/>
    <p:sldId id="288" r:id="rId21"/>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145C6F"/>
    <a:srgbClr val="006E97"/>
    <a:srgbClr val="D8D6D9"/>
    <a:srgbClr val="8D8590"/>
    <a:srgbClr val="CCC9D9"/>
    <a:srgbClr val="1C2327"/>
    <a:srgbClr val="B97B44"/>
    <a:srgbClr val="000000"/>
    <a:srgbClr val="D6A951"/>
    <a:srgbClr val="EC9C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022" autoAdjust="0"/>
    <p:restoredTop sz="60935" autoAdjust="0"/>
  </p:normalViewPr>
  <p:slideViewPr>
    <p:cSldViewPr>
      <p:cViewPr varScale="1">
        <p:scale>
          <a:sx n="87" d="100"/>
          <a:sy n="87" d="100"/>
        </p:scale>
        <p:origin x="3216" y="184"/>
      </p:cViewPr>
      <p:guideLst>
        <p:guide orient="horz" pos="2160"/>
        <p:guide pos="2880"/>
      </p:guideLst>
    </p:cSldViewPr>
  </p:slideViewPr>
  <p:outlineViewPr>
    <p:cViewPr>
      <p:scale>
        <a:sx n="33" d="100"/>
        <a:sy n="33" d="100"/>
      </p:scale>
      <p:origin x="0" y="0"/>
    </p:cViewPr>
  </p:outlineViewPr>
  <p:notesTextViewPr>
    <p:cViewPr>
      <p:scale>
        <a:sx n="120" d="100"/>
        <a:sy n="120" d="100"/>
      </p:scale>
      <p:origin x="0" y="0"/>
    </p:cViewPr>
  </p:notesTextViewPr>
  <p:sorterViewPr>
    <p:cViewPr>
      <p:scale>
        <a:sx n="80" d="100"/>
        <a:sy n="80" d="100"/>
      </p:scale>
      <p:origin x="0" y="0"/>
    </p:cViewPr>
  </p:sorterViewPr>
  <p:notesViewPr>
    <p:cSldViewPr>
      <p:cViewPr varScale="1">
        <p:scale>
          <a:sx n="121" d="100"/>
          <a:sy n="121" d="100"/>
        </p:scale>
        <p:origin x="5072" y="17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handoutMaster" Target="handoutMasters/handoutMaster1.xml"/><Relationship Id="rId28" Type="http://schemas.microsoft.com/office/2016/11/relationships/changesInfo" Target="changesInfos/changesInfo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rancibia, Janet" userId="7af9f458-d76d-4a32-8e0e-3ba54004c9ab" providerId="ADAL" clId="{61BEEF6B-B22F-5463-8E2A-7E001B17CFDA}"/>
    <pc:docChg chg="modSld modMainMaster">
      <pc:chgData name="Arancibia, Janet" userId="7af9f458-d76d-4a32-8e0e-3ba54004c9ab" providerId="ADAL" clId="{61BEEF6B-B22F-5463-8E2A-7E001B17CFDA}" dt="2026-01-29T19:07:09.984" v="23" actId="14100"/>
      <pc:docMkLst>
        <pc:docMk/>
      </pc:docMkLst>
      <pc:sldChg chg="modSp mod">
        <pc:chgData name="Arancibia, Janet" userId="7af9f458-d76d-4a32-8e0e-3ba54004c9ab" providerId="ADAL" clId="{61BEEF6B-B22F-5463-8E2A-7E001B17CFDA}" dt="2026-01-29T18:44:56.474" v="0" actId="14100"/>
        <pc:sldMkLst>
          <pc:docMk/>
          <pc:sldMk cId="4294521893" sldId="282"/>
        </pc:sldMkLst>
        <pc:spChg chg="mod">
          <ac:chgData name="Arancibia, Janet" userId="7af9f458-d76d-4a32-8e0e-3ba54004c9ab" providerId="ADAL" clId="{61BEEF6B-B22F-5463-8E2A-7E001B17CFDA}" dt="2026-01-29T18:44:56.474" v="0" actId="14100"/>
          <ac:spMkLst>
            <pc:docMk/>
            <pc:sldMk cId="4294521893" sldId="282"/>
            <ac:spMk id="2" creationId="{2374E9DA-6AC1-AB37-2EAF-C3FB0EC18475}"/>
          </ac:spMkLst>
        </pc:spChg>
      </pc:sldChg>
      <pc:sldChg chg="modSp mod">
        <pc:chgData name="Arancibia, Janet" userId="7af9f458-d76d-4a32-8e0e-3ba54004c9ab" providerId="ADAL" clId="{61BEEF6B-B22F-5463-8E2A-7E001B17CFDA}" dt="2026-01-29T19:07:09.984" v="23" actId="14100"/>
        <pc:sldMkLst>
          <pc:docMk/>
          <pc:sldMk cId="2091008181" sldId="284"/>
        </pc:sldMkLst>
        <pc:spChg chg="mod">
          <ac:chgData name="Arancibia, Janet" userId="7af9f458-d76d-4a32-8e0e-3ba54004c9ab" providerId="ADAL" clId="{61BEEF6B-B22F-5463-8E2A-7E001B17CFDA}" dt="2026-01-29T19:07:09.984" v="23" actId="14100"/>
          <ac:spMkLst>
            <pc:docMk/>
            <pc:sldMk cId="2091008181" sldId="284"/>
            <ac:spMk id="2" creationId="{CB0310C8-E13E-49A6-E8B7-87D9E7A3C0EA}"/>
          </ac:spMkLst>
        </pc:spChg>
        <pc:spChg chg="mod">
          <ac:chgData name="Arancibia, Janet" userId="7af9f458-d76d-4a32-8e0e-3ba54004c9ab" providerId="ADAL" clId="{61BEEF6B-B22F-5463-8E2A-7E001B17CFDA}" dt="2026-01-29T19:07:02.343" v="22" actId="20577"/>
          <ac:spMkLst>
            <pc:docMk/>
            <pc:sldMk cId="2091008181" sldId="284"/>
            <ac:spMk id="3" creationId="{0F76A27E-B194-9A4C-902F-1B6661D4C273}"/>
          </ac:spMkLst>
        </pc:spChg>
      </pc:sldChg>
      <pc:sldMasterChg chg="modSldLayout">
        <pc:chgData name="Arancibia, Janet" userId="7af9f458-d76d-4a32-8e0e-3ba54004c9ab" providerId="ADAL" clId="{61BEEF6B-B22F-5463-8E2A-7E001B17CFDA}" dt="2026-01-29T18:45:57.637" v="4" actId="255"/>
        <pc:sldMasterMkLst>
          <pc:docMk/>
          <pc:sldMasterMk cId="2113399045" sldId="2147483660"/>
        </pc:sldMasterMkLst>
        <pc:sldLayoutChg chg="modSp mod">
          <pc:chgData name="Arancibia, Janet" userId="7af9f458-d76d-4a32-8e0e-3ba54004c9ab" providerId="ADAL" clId="{61BEEF6B-B22F-5463-8E2A-7E001B17CFDA}" dt="2026-01-29T18:45:57.637" v="4" actId="255"/>
          <pc:sldLayoutMkLst>
            <pc:docMk/>
            <pc:sldMasterMk cId="2113399045" sldId="2147483660"/>
            <pc:sldLayoutMk cId="2923927821" sldId="2147483662"/>
          </pc:sldLayoutMkLst>
          <pc:spChg chg="mod">
            <ac:chgData name="Arancibia, Janet" userId="7af9f458-d76d-4a32-8e0e-3ba54004c9ab" providerId="ADAL" clId="{61BEEF6B-B22F-5463-8E2A-7E001B17CFDA}" dt="2026-01-29T18:45:57.637" v="4" actId="255"/>
            <ac:spMkLst>
              <pc:docMk/>
              <pc:sldMasterMk cId="2113399045" sldId="2147483660"/>
              <pc:sldLayoutMk cId="2923927821" sldId="2147483662"/>
              <ac:spMk id="2" creationId="{5A39AE26-3208-8687-8CBA-F67396700A36}"/>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1/29/26</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1/29/26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INTRODUCCIÓN AL ESTUDIO</a:t>
            </a:r>
          </a:p>
          <a:p>
            <a:endParaRPr lang="es-ES_tradnl" b="1" noProof="0" dirty="0">
              <a:effectLst/>
            </a:endParaRPr>
          </a:p>
          <a:p>
            <a:r>
              <a:rPr lang="es-ES_tradnl" sz="1200" kern="1200" dirty="0">
                <a:solidFill>
                  <a:schemeClr val="tx1"/>
                </a:solidFill>
                <a:effectLst/>
                <a:latin typeface="+mn-lt"/>
                <a:ea typeface="+mn-ea"/>
                <a:cs typeface="+mn-cs"/>
              </a:rPr>
              <a:t>A estas alturas en nuestro estudio de Daniel, probablemente ya habrá notado el tema de mantenerse firmes en la fe en el único Dios verdadero. De nuevo, en el capítulo 3, veremos cómo los judíos seguían descubriendo cómo ser el pueblo de Dios en un lugar lleno de adoración pagana.</a:t>
            </a:r>
          </a:p>
          <a:p>
            <a:endParaRPr lang="es-ES_tradnl" sz="1200" kern="1200" dirty="0">
              <a:solidFill>
                <a:schemeClr val="tx1"/>
              </a:solidFill>
              <a:effectLst/>
              <a:latin typeface="+mn-lt"/>
              <a:ea typeface="+mn-ea"/>
              <a:cs typeface="+mn-cs"/>
            </a:endParaRPr>
          </a:p>
          <a:p>
            <a:r>
              <a:rPr lang="es-ES_tradnl" sz="1200" b="1" kern="1200" dirty="0">
                <a:solidFill>
                  <a:schemeClr val="tx1"/>
                </a:solidFill>
                <a:effectLst/>
                <a:latin typeface="+mn-lt"/>
                <a:ea typeface="+mn-ea"/>
                <a:cs typeface="+mn-cs"/>
              </a:rPr>
              <a:t>Actividad inicial—Escapadas de las dificultades</a:t>
            </a:r>
            <a:endParaRPr lang="es-ES_tradnl" sz="1200" kern="1200" dirty="0">
              <a:solidFill>
                <a:schemeClr val="tx1"/>
              </a:solidFill>
              <a:effectLst/>
              <a:latin typeface="+mn-lt"/>
              <a:ea typeface="+mn-ea"/>
              <a:cs typeface="+mn-cs"/>
            </a:endParaRPr>
          </a:p>
          <a:p>
            <a:r>
              <a:rPr lang="es-ES_tradnl" sz="1200" b="1" i="1" kern="1200" dirty="0">
                <a:solidFill>
                  <a:schemeClr val="tx1"/>
                </a:solidFill>
                <a:effectLst/>
                <a:latin typeface="+mn-lt"/>
                <a:ea typeface="+mn-ea"/>
                <a:cs typeface="+mn-cs"/>
              </a:rPr>
              <a:t>Diga:</a:t>
            </a:r>
            <a:r>
              <a:rPr lang="es-ES_tradnl" sz="1200" i="1" kern="1200" dirty="0">
                <a:solidFill>
                  <a:schemeClr val="tx1"/>
                </a:solidFill>
                <a:effectLst/>
                <a:latin typeface="+mn-lt"/>
                <a:ea typeface="+mn-ea"/>
                <a:cs typeface="+mn-cs"/>
              </a:rPr>
              <a:t> </a:t>
            </a:r>
            <a:r>
              <a:rPr lang="es-ES_tradnl" sz="1200" kern="1200" dirty="0">
                <a:solidFill>
                  <a:schemeClr val="tx1"/>
                </a:solidFill>
                <a:effectLst/>
                <a:latin typeface="+mn-lt"/>
                <a:ea typeface="+mn-ea"/>
                <a:cs typeface="+mn-cs"/>
              </a:rPr>
              <a:t>Los amigos de Daniel estuvieron lo más cerca posible de la ejecución sin ser asesinados. La mayoría de nosotros probablemente nunca hemos tenido una experiencia tan dramática, pero ¿recuerda un momento cuando escapó de una situación difícil?</a:t>
            </a:r>
            <a:r>
              <a:rPr lang="es-ES_tradnl" sz="1200" i="1" kern="1200" dirty="0">
                <a:solidFill>
                  <a:schemeClr val="tx1"/>
                </a:solidFill>
                <a:effectLst/>
                <a:latin typeface="+mn-lt"/>
                <a:ea typeface="+mn-ea"/>
                <a:cs typeface="+mn-cs"/>
              </a:rPr>
              <a:t> (Por ejemplo, librarse de un accidente automovilístico, apenas aprobar un examen, salvarse por milímetros de un tornado o huracán, etc.).</a:t>
            </a:r>
          </a:p>
          <a:p>
            <a:endParaRPr lang="es-ES_tradnl" sz="1200" kern="1200" dirty="0">
              <a:solidFill>
                <a:schemeClr val="tx1"/>
              </a:solidFill>
              <a:effectLst/>
              <a:latin typeface="+mn-lt"/>
              <a:ea typeface="+mn-ea"/>
              <a:cs typeface="+mn-cs"/>
            </a:endParaRPr>
          </a:p>
          <a:p>
            <a:r>
              <a:rPr lang="es-ES_tradnl" sz="1200" b="1" i="1" kern="1200" dirty="0">
                <a:solidFill>
                  <a:schemeClr val="tx1"/>
                </a:solidFill>
                <a:effectLst/>
                <a:latin typeface="+mn-lt"/>
                <a:ea typeface="+mn-ea"/>
                <a:cs typeface="+mn-cs"/>
              </a:rPr>
              <a:t>Diga:</a:t>
            </a:r>
            <a:r>
              <a:rPr lang="es-ES_tradnl" sz="1200" kern="1200" dirty="0">
                <a:solidFill>
                  <a:schemeClr val="tx1"/>
                </a:solidFill>
                <a:effectLst/>
                <a:latin typeface="+mn-lt"/>
                <a:ea typeface="+mn-ea"/>
                <a:cs typeface="+mn-cs"/>
              </a:rPr>
              <a:t> En Daniel 1, Dios mostró favor a Daniel y sus amigos, lo que les permitió prosperar bajo presión. En el capítulo 2, Dios empoderó a Daniel para salvarse a sí mismo, a sus amigos y a muchos otros. Ahora, en el capítulo 3, Sadrac, </a:t>
            </a:r>
            <a:r>
              <a:rPr lang="es-ES_tradnl" sz="1200" kern="1200" dirty="0" err="1">
                <a:solidFill>
                  <a:schemeClr val="tx1"/>
                </a:solidFill>
                <a:effectLst/>
                <a:latin typeface="+mn-lt"/>
                <a:ea typeface="+mn-ea"/>
                <a:cs typeface="+mn-cs"/>
              </a:rPr>
              <a:t>Mesac</a:t>
            </a:r>
            <a:r>
              <a:rPr lang="es-ES_tradnl" sz="1200" kern="1200" dirty="0">
                <a:solidFill>
                  <a:schemeClr val="tx1"/>
                </a:solidFill>
                <a:effectLst/>
                <a:latin typeface="+mn-lt"/>
                <a:ea typeface="+mn-ea"/>
                <a:cs typeface="+mn-cs"/>
              </a:rPr>
              <a:t> y </a:t>
            </a:r>
            <a:r>
              <a:rPr lang="es-ES_tradnl" sz="1200" kern="1200" dirty="0" err="1">
                <a:solidFill>
                  <a:schemeClr val="tx1"/>
                </a:solidFill>
                <a:effectLst/>
                <a:latin typeface="+mn-lt"/>
                <a:ea typeface="+mn-ea"/>
                <a:cs typeface="+mn-cs"/>
              </a:rPr>
              <a:t>Abednego</a:t>
            </a:r>
            <a:r>
              <a:rPr lang="es-ES_tradnl" sz="1200" kern="1200" dirty="0">
                <a:solidFill>
                  <a:schemeClr val="tx1"/>
                </a:solidFill>
                <a:effectLst/>
                <a:latin typeface="+mn-lt"/>
                <a:ea typeface="+mn-ea"/>
                <a:cs typeface="+mn-cs"/>
              </a:rPr>
              <a:t> se enfrentan de nuevo a un dilema de vida o muerte.</a:t>
            </a:r>
          </a:p>
          <a:p>
            <a:endParaRPr lang="es-ES_tradnl"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1">
                <a:effectLst/>
                <a:latin typeface="Franklin Gothic Book" panose="020B0503020102020204" pitchFamily="34" charset="0"/>
              </a:rPr>
              <a:t>Daniel 3:19–23</a:t>
            </a:r>
          </a:p>
          <a:p>
            <a:endParaRPr lang="es-ES_tradnl" noProof="1">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19 </a:t>
            </a:r>
            <a:r>
              <a:rPr lang="es-ES_tradnl" sz="1200" b="0" i="0" kern="1200" noProof="1">
                <a:solidFill>
                  <a:schemeClr val="tx1"/>
                </a:solidFill>
                <a:effectLst/>
                <a:latin typeface="+mn-lt"/>
                <a:ea typeface="+mn-ea"/>
                <a:cs typeface="+mn-cs"/>
              </a:rPr>
              <a:t>Entonces Nabucodonosor se llenó de ira, y se demudó el aspecto de su rostro contra Sadrac, Mesac y Abed-nego, y ordenó que el horno se calentase siete veces más de lo acostumbrado. </a:t>
            </a:r>
            <a:r>
              <a:rPr lang="es-ES_tradnl" sz="1200" b="1" i="0" kern="1200" baseline="30000" noProof="1">
                <a:solidFill>
                  <a:schemeClr val="tx1"/>
                </a:solidFill>
                <a:effectLst/>
                <a:latin typeface="+mn-lt"/>
                <a:ea typeface="+mn-ea"/>
                <a:cs typeface="+mn-cs"/>
              </a:rPr>
              <a:t>20 </a:t>
            </a:r>
            <a:r>
              <a:rPr lang="es-ES_tradnl" sz="1200" b="0" i="0" kern="1200" noProof="1">
                <a:solidFill>
                  <a:schemeClr val="tx1"/>
                </a:solidFill>
                <a:effectLst/>
                <a:latin typeface="+mn-lt"/>
                <a:ea typeface="+mn-ea"/>
                <a:cs typeface="+mn-cs"/>
              </a:rPr>
              <a:t>Y mandó a hombres muy vigorosos que tenía en su ejército, que atasen a Sadrac, Mesac y Abed-nego, para echarlos en el horno de fuego ardiendo. </a:t>
            </a:r>
            <a:r>
              <a:rPr lang="es-ES_tradnl" sz="1200" b="1" i="0" kern="1200" baseline="30000" noProof="1">
                <a:solidFill>
                  <a:schemeClr val="tx1"/>
                </a:solidFill>
                <a:effectLst/>
                <a:latin typeface="+mn-lt"/>
                <a:ea typeface="+mn-ea"/>
                <a:cs typeface="+mn-cs"/>
              </a:rPr>
              <a:t>21 </a:t>
            </a:r>
            <a:r>
              <a:rPr lang="es-ES_tradnl" sz="1200" b="0" i="0" kern="1200" noProof="1">
                <a:solidFill>
                  <a:schemeClr val="tx1"/>
                </a:solidFill>
                <a:effectLst/>
                <a:latin typeface="+mn-lt"/>
                <a:ea typeface="+mn-ea"/>
                <a:cs typeface="+mn-cs"/>
              </a:rPr>
              <a:t>Entonces estos varones fueron atados con sus mantos, sus calzas, sus turbantes y sus vestidos, y fueron echados dentro del horno de fuego ardiendo. </a:t>
            </a:r>
            <a:r>
              <a:rPr lang="es-ES_tradnl" sz="1200" b="1" i="0" kern="1200" baseline="30000" noProof="1">
                <a:solidFill>
                  <a:schemeClr val="tx1"/>
                </a:solidFill>
                <a:effectLst/>
                <a:latin typeface="+mn-lt"/>
                <a:ea typeface="+mn-ea"/>
                <a:cs typeface="+mn-cs"/>
              </a:rPr>
              <a:t>22 </a:t>
            </a:r>
            <a:r>
              <a:rPr lang="es-ES_tradnl" sz="1200" b="0" i="0" kern="1200" noProof="1">
                <a:solidFill>
                  <a:schemeClr val="tx1"/>
                </a:solidFill>
                <a:effectLst/>
                <a:latin typeface="+mn-lt"/>
                <a:ea typeface="+mn-ea"/>
                <a:cs typeface="+mn-cs"/>
              </a:rPr>
              <a:t>Y como la orden del rey era apremiante, y lo habían calentado mucho, la llama del fuego mató a aquellos que habían alzado a Sadrac, Mesac y Abed-nego. </a:t>
            </a:r>
            <a:r>
              <a:rPr lang="es-ES_tradnl" sz="1200" b="1" i="0" kern="1200" baseline="30000" noProof="1">
                <a:solidFill>
                  <a:schemeClr val="tx1"/>
                </a:solidFill>
                <a:effectLst/>
                <a:latin typeface="+mn-lt"/>
                <a:ea typeface="+mn-ea"/>
                <a:cs typeface="+mn-cs"/>
              </a:rPr>
              <a:t>23 </a:t>
            </a:r>
            <a:r>
              <a:rPr lang="es-ES_tradnl" sz="1200" b="0" i="0" kern="1200" noProof="1">
                <a:solidFill>
                  <a:schemeClr val="tx1"/>
                </a:solidFill>
                <a:effectLst/>
                <a:latin typeface="+mn-lt"/>
                <a:ea typeface="+mn-ea"/>
                <a:cs typeface="+mn-cs"/>
              </a:rPr>
              <a:t>Y estos tres varones, Sadrac, Mesac y Abed-nego, cayeron atados dentro del horno de fuego ardiendo.</a:t>
            </a: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1">
                <a:effectLst/>
                <a:latin typeface="Franklin Gothic Book" panose="020B0503020102020204" pitchFamily="34" charset="0"/>
              </a:rPr>
              <a:t>Daniel 3:24–27</a:t>
            </a:r>
          </a:p>
          <a:p>
            <a:endParaRPr lang="es-ES_tradnl" noProof="1">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24 </a:t>
            </a:r>
            <a:r>
              <a:rPr lang="es-ES_tradnl" sz="1200" b="0" i="0" kern="1200" noProof="1">
                <a:solidFill>
                  <a:schemeClr val="tx1"/>
                </a:solidFill>
                <a:effectLst/>
                <a:latin typeface="+mn-lt"/>
                <a:ea typeface="+mn-ea"/>
                <a:cs typeface="+mn-cs"/>
              </a:rPr>
              <a:t>Entonces el rey Nabucodonosor se espantó, y se levantó apresuradamente y dijo a los de su consejo: ¿No echaron a tres varones atados dentro del fuego? Ellos respondieron al rey: Es verdad, oh rey. </a:t>
            </a:r>
            <a:r>
              <a:rPr lang="es-ES_tradnl" sz="1200" b="1" i="0" kern="1200" baseline="30000" noProof="1">
                <a:solidFill>
                  <a:schemeClr val="tx1"/>
                </a:solidFill>
                <a:effectLst/>
                <a:latin typeface="+mn-lt"/>
                <a:ea typeface="+mn-ea"/>
                <a:cs typeface="+mn-cs"/>
              </a:rPr>
              <a:t>25 </a:t>
            </a:r>
            <a:r>
              <a:rPr lang="es-ES_tradnl" sz="1200" b="0" i="0" kern="1200" noProof="1">
                <a:solidFill>
                  <a:schemeClr val="tx1"/>
                </a:solidFill>
                <a:effectLst/>
                <a:latin typeface="+mn-lt"/>
                <a:ea typeface="+mn-ea"/>
                <a:cs typeface="+mn-cs"/>
              </a:rPr>
              <a:t>Y él dijo: He aquí yo veo cuatro varones sueltos, que se pasean en medio del fuego sin sufrir ningún daño; y el aspecto del cuarto es semejante a hijo de los dioses.</a:t>
            </a:r>
          </a:p>
          <a:p>
            <a:r>
              <a:rPr lang="es-ES_tradnl" sz="1200" b="1" i="0" kern="1200" baseline="30000" noProof="1">
                <a:solidFill>
                  <a:schemeClr val="tx1"/>
                </a:solidFill>
                <a:effectLst/>
                <a:latin typeface="+mn-lt"/>
                <a:ea typeface="+mn-ea"/>
                <a:cs typeface="+mn-cs"/>
              </a:rPr>
              <a:t>26 </a:t>
            </a:r>
            <a:r>
              <a:rPr lang="es-ES_tradnl" sz="1200" b="0" i="0" kern="1200" noProof="1">
                <a:solidFill>
                  <a:schemeClr val="tx1"/>
                </a:solidFill>
                <a:effectLst/>
                <a:latin typeface="+mn-lt"/>
                <a:ea typeface="+mn-ea"/>
                <a:cs typeface="+mn-cs"/>
              </a:rPr>
              <a:t>Entonces Nabucodonosor se acercó a la puerta del horno de fuego ardiendo, y dijo: Sadrac, Mesac y Abed-nego, siervos del Dios Altísimo, salid y venid. Entonces Sadrac, Mesac y Abed-nego salieron de en medio del fuego. </a:t>
            </a:r>
            <a:r>
              <a:rPr lang="es-ES_tradnl" sz="1200" b="1" i="0" kern="1200" baseline="30000" noProof="1">
                <a:solidFill>
                  <a:schemeClr val="tx1"/>
                </a:solidFill>
                <a:effectLst/>
                <a:latin typeface="+mn-lt"/>
                <a:ea typeface="+mn-ea"/>
                <a:cs typeface="+mn-cs"/>
              </a:rPr>
              <a:t>27 </a:t>
            </a:r>
            <a:r>
              <a:rPr lang="es-ES_tradnl" sz="1200" b="0" i="0" kern="1200" noProof="1">
                <a:solidFill>
                  <a:schemeClr val="tx1"/>
                </a:solidFill>
                <a:effectLst/>
                <a:latin typeface="+mn-lt"/>
                <a:ea typeface="+mn-ea"/>
                <a:cs typeface="+mn-cs"/>
              </a:rPr>
              <a:t>Y se juntaron los sátrapas, los gobernadores, los capitanes y los consejeros del rey, para mirar a estos varones, cómo el fuego no había tenido poder alguno sobre sus cuerpos, ni aun el cabello de sus cabezas se había quemado; sus ropas estaban intactas, y ni siquiera olor de fuego tenían.</a:t>
            </a: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3: La </a:t>
            </a:r>
            <a:r>
              <a:rPr lang="es-ES_tradnl" b="1" i="1" noProof="0" dirty="0">
                <a:solidFill>
                  <a:srgbClr val="141413"/>
                </a:solidFill>
                <a:effectLst/>
                <a:highlight>
                  <a:srgbClr val="00FFFF"/>
                </a:highlight>
                <a:latin typeface="Helvetica" pitchFamily="2" charset="0"/>
              </a:rPr>
              <a:t>Oración de Azarías </a:t>
            </a:r>
            <a:r>
              <a:rPr lang="es-ES_tradnl" b="1" noProof="0" dirty="0">
                <a:solidFill>
                  <a:srgbClr val="141413"/>
                </a:solidFill>
                <a:effectLst/>
                <a:highlight>
                  <a:srgbClr val="00FFFF"/>
                </a:highlight>
                <a:latin typeface="Helvetica" pitchFamily="2" charset="0"/>
              </a:rPr>
              <a:t>y el </a:t>
            </a:r>
            <a:r>
              <a:rPr lang="es-ES_tradnl" b="1" i="1" noProof="0" dirty="0">
                <a:solidFill>
                  <a:srgbClr val="141413"/>
                </a:solidFill>
                <a:effectLst/>
                <a:highlight>
                  <a:srgbClr val="00FFFF"/>
                </a:highlight>
                <a:latin typeface="Helvetica" pitchFamily="2" charset="0"/>
              </a:rPr>
              <a:t>Cántico de los tres judíos </a:t>
            </a:r>
            <a:r>
              <a:rPr lang="es-ES_tradnl" b="0" noProof="0" dirty="0">
                <a:solidFill>
                  <a:srgbClr val="141413"/>
                </a:solidFill>
                <a:effectLst/>
                <a:highlight>
                  <a:srgbClr val="00FFFF"/>
                </a:highlight>
                <a:latin typeface="Helvetica" pitchFamily="2" charset="0"/>
              </a:rPr>
              <a:t>(pg. 45,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Esta hoja informativa contiene extractos de estos antiguos escritos judíos.</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s-ES_tradnl" b="1" noProof="1">
                <a:effectLst/>
                <a:latin typeface="Franklin Gothic Book" panose="020B0503020102020204" pitchFamily="34" charset="0"/>
              </a:rPr>
              <a:t>Daniel 3:28–30</a:t>
            </a:r>
          </a:p>
          <a:p>
            <a:endParaRPr lang="es-ES_tradnl" noProof="1">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28 </a:t>
            </a:r>
            <a:r>
              <a:rPr lang="es-ES_tradnl" sz="1200" b="0" i="0" kern="1200" noProof="1">
                <a:solidFill>
                  <a:schemeClr val="tx1"/>
                </a:solidFill>
                <a:effectLst/>
                <a:latin typeface="+mn-lt"/>
                <a:ea typeface="+mn-ea"/>
                <a:cs typeface="+mn-cs"/>
              </a:rPr>
              <a:t>Entonces Nabucodonosor dijo: Bendito sea el Dios de ellos, de Sadrac, Mesac y Abed-nego, que envió su ángel y libró a sus siervos que confiaron en él, y que no cumplieron el edicto del rey, y entregaron sus cuerpos antes que servir y adorar a otro dios que su Dios. </a:t>
            </a:r>
            <a:r>
              <a:rPr lang="es-ES_tradnl" sz="1200" b="1" i="0" kern="1200" baseline="30000" noProof="1">
                <a:solidFill>
                  <a:schemeClr val="tx1"/>
                </a:solidFill>
                <a:effectLst/>
                <a:latin typeface="+mn-lt"/>
                <a:ea typeface="+mn-ea"/>
                <a:cs typeface="+mn-cs"/>
              </a:rPr>
              <a:t>29 </a:t>
            </a:r>
            <a:r>
              <a:rPr lang="es-ES_tradnl" sz="1200" b="0" i="0" kern="1200" noProof="1">
                <a:solidFill>
                  <a:schemeClr val="tx1"/>
                </a:solidFill>
                <a:effectLst/>
                <a:latin typeface="+mn-lt"/>
                <a:ea typeface="+mn-ea"/>
                <a:cs typeface="+mn-cs"/>
              </a:rPr>
              <a:t>Por lo tanto, decreto que todo pueblo, nación o lengua que dijere blasfemia contra el Dios de Sadrac, Mesac y Abed-nego, sea descuartizado, y su casa convertida en muladar; por cuanto no hay dios que pueda librar como este. </a:t>
            </a:r>
            <a:r>
              <a:rPr lang="es-ES_tradnl" sz="1200" b="1" i="0" kern="1200" baseline="30000" noProof="1">
                <a:solidFill>
                  <a:schemeClr val="tx1"/>
                </a:solidFill>
                <a:effectLst/>
                <a:latin typeface="+mn-lt"/>
                <a:ea typeface="+mn-ea"/>
                <a:cs typeface="+mn-cs"/>
              </a:rPr>
              <a:t>30 </a:t>
            </a:r>
            <a:r>
              <a:rPr lang="es-ES_tradnl" sz="1200" b="0" i="0" kern="1200" noProof="1">
                <a:solidFill>
                  <a:schemeClr val="tx1"/>
                </a:solidFill>
                <a:effectLst/>
                <a:latin typeface="+mn-lt"/>
                <a:ea typeface="+mn-ea"/>
                <a:cs typeface="+mn-cs"/>
              </a:rPr>
              <a:t>Entonces el rey engrandeció a Sadrac, Mesac y Abed-nego en la provincia de Babilonia.</a:t>
            </a: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17115409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¿QUÉ NOS DICE DIOS?</a:t>
            </a:r>
          </a:p>
          <a:p>
            <a:endParaRPr lang="es-ES_tradnl" sz="1800" b="1" dirty="0">
              <a:effectLst/>
              <a:latin typeface="CenturyStd"/>
            </a:endParaRPr>
          </a:p>
          <a:p>
            <a:r>
              <a:rPr lang="es-ES_tradnl" sz="1200" kern="1200" dirty="0">
                <a:solidFill>
                  <a:schemeClr val="tx1"/>
                </a:solidFill>
                <a:effectLst/>
                <a:latin typeface="+mn-lt"/>
                <a:ea typeface="+mn-ea"/>
                <a:cs typeface="+mn-cs"/>
              </a:rPr>
              <a:t>Al igual que Jesús, los cautivos judíos Sadrac, </a:t>
            </a:r>
            <a:r>
              <a:rPr lang="es-ES_tradnl" sz="1200" kern="1200" dirty="0" err="1">
                <a:solidFill>
                  <a:schemeClr val="tx1"/>
                </a:solidFill>
                <a:effectLst/>
                <a:latin typeface="+mn-lt"/>
                <a:ea typeface="+mn-ea"/>
                <a:cs typeface="+mn-cs"/>
              </a:rPr>
              <a:t>Mesac</a:t>
            </a:r>
            <a:r>
              <a:rPr lang="es-ES_tradnl" sz="1200" kern="1200" dirty="0">
                <a:solidFill>
                  <a:schemeClr val="tx1"/>
                </a:solidFill>
                <a:effectLst/>
                <a:latin typeface="+mn-lt"/>
                <a:ea typeface="+mn-ea"/>
                <a:cs typeface="+mn-cs"/>
              </a:rPr>
              <a:t> y Abed-</a:t>
            </a:r>
            <a:r>
              <a:rPr lang="es-ES_tradnl" sz="1200" kern="1200" dirty="0" err="1">
                <a:solidFill>
                  <a:schemeClr val="tx1"/>
                </a:solidFill>
                <a:effectLst/>
                <a:latin typeface="+mn-lt"/>
                <a:ea typeface="+mn-ea"/>
                <a:cs typeface="+mn-cs"/>
              </a:rPr>
              <a:t>nego</a:t>
            </a:r>
            <a:r>
              <a:rPr lang="es-ES_tradnl" sz="1200" kern="1200" dirty="0">
                <a:solidFill>
                  <a:schemeClr val="tx1"/>
                </a:solidFill>
                <a:effectLst/>
                <a:latin typeface="+mn-lt"/>
                <a:ea typeface="+mn-ea"/>
                <a:cs typeface="+mn-cs"/>
              </a:rPr>
              <a:t> eligieron obedecer a Dios incluso frente a la muerte. Nosotros debemos estar igual de comprometidos y rendidos a su voluntad. Dios puede rescatarnos de cualquier peligro, pero aun cuando pasemos por el fuego, nunca estaremos solos.</a:t>
            </a: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noProof="0" dirty="0">
                <a:effectLst/>
                <a:highlight>
                  <a:srgbClr val="00FFFF"/>
                </a:highlight>
                <a:latin typeface="Franklin Gothic Medium" panose="020B0603020102020204" pitchFamily="34" charset="0"/>
              </a:rPr>
              <a:t>Utilice esta diapositiva en blanco para agregar su propio contenido.</a:t>
            </a:r>
            <a:endParaRPr lang="es-ES_tradnl" noProof="0" dirty="0">
              <a:highlight>
                <a:srgbClr val="00FFFF"/>
              </a:highligh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Texto para el estudio: </a:t>
            </a:r>
            <a:r>
              <a:rPr lang="es-ES_tradnl" sz="1200" kern="1200" dirty="0">
                <a:solidFill>
                  <a:schemeClr val="tx1"/>
                </a:solidFill>
                <a:effectLst/>
                <a:latin typeface="+mn-lt"/>
                <a:ea typeface="+mn-ea"/>
                <a:cs typeface="+mn-cs"/>
              </a:rPr>
              <a:t>Daniel 3:1–30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b="0" noProof="0" dirty="0"/>
          </a:p>
          <a:p>
            <a:r>
              <a:rPr lang="es-ES_tradnl" b="1" noProof="0" dirty="0"/>
              <a:t>Metas de la enseñanza:</a:t>
            </a:r>
          </a:p>
          <a:p>
            <a:pPr marL="685800" lvl="1" indent="-228600">
              <a:buFont typeface="+mj-lt"/>
              <a:buAutoNum type="arabicPeriod"/>
            </a:pPr>
            <a:r>
              <a:rPr lang="es-ES_tradnl" sz="1200" kern="1200" dirty="0">
                <a:solidFill>
                  <a:schemeClr val="tx1"/>
                </a:solidFill>
                <a:effectLst/>
                <a:latin typeface="+mn-lt"/>
                <a:ea typeface="+mn-ea"/>
                <a:cs typeface="+mn-cs"/>
              </a:rPr>
              <a:t>Los alumnos evaluarán el impacto de este relato bíblico en la audiencia judía original.</a:t>
            </a:r>
          </a:p>
          <a:p>
            <a:pPr marL="685800" lvl="1" indent="-228600">
              <a:buFont typeface="+mj-lt"/>
              <a:buAutoNum type="arabicPeriod"/>
            </a:pPr>
            <a:r>
              <a:rPr lang="es-ES_tradnl" sz="1200" kern="1200" dirty="0">
                <a:solidFill>
                  <a:schemeClr val="tx1"/>
                </a:solidFill>
                <a:effectLst/>
                <a:latin typeface="+mn-lt"/>
                <a:ea typeface="+mn-ea"/>
                <a:cs typeface="+mn-cs"/>
              </a:rPr>
              <a:t>Los alumnos considerarán cómo esta historia anuncia la obra salvadora de Jesús. </a:t>
            </a:r>
          </a:p>
          <a:p>
            <a:pPr marL="685800" lvl="1" indent="-228600">
              <a:buFont typeface="+mj-lt"/>
              <a:buAutoNum type="arabicPeriod"/>
            </a:pPr>
            <a:r>
              <a:rPr lang="es-ES_tradnl" sz="1200" kern="1200" dirty="0">
                <a:solidFill>
                  <a:schemeClr val="tx1"/>
                </a:solidFill>
                <a:effectLst/>
                <a:latin typeface="+mn-lt"/>
                <a:ea typeface="+mn-ea"/>
                <a:cs typeface="+mn-cs"/>
              </a:rPr>
              <a:t>Los alumnos confiarán en que Dios socorrerá a quienes se mantienen firmes en Él.</a:t>
            </a:r>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800" b="1" noProof="1">
                <a:effectLst/>
                <a:latin typeface="ProximaNovaCond"/>
              </a:rPr>
              <a:t>Daniel 3:1–7</a:t>
            </a:r>
            <a:endParaRPr lang="es-ES_tradnl" b="1" noProof="1">
              <a:effectLst/>
              <a:latin typeface="Franklin Gothic Book" panose="020B0503020102020204" pitchFamily="34" charset="0"/>
            </a:endParaRPr>
          </a:p>
          <a:p>
            <a:endParaRPr lang="es-ES_tradnl" noProof="1">
              <a:effectLst/>
              <a:latin typeface="Franklin Gothic Book" panose="020B0503020102020204" pitchFamily="34" charset="0"/>
            </a:endParaRPr>
          </a:p>
          <a:p>
            <a:r>
              <a:rPr lang="es-ES_tradnl" sz="1200" b="0" i="0" kern="1200" noProof="1">
                <a:solidFill>
                  <a:schemeClr val="tx1"/>
                </a:solidFill>
                <a:effectLst/>
                <a:latin typeface="+mn-lt"/>
                <a:ea typeface="+mn-ea"/>
                <a:cs typeface="+mn-cs"/>
              </a:rPr>
              <a:t>El rey Nabucodonosor hizo una estatua de oro cuya altura era de sesenta codos, y su anchura de seis codos; la levantó en el campo de Dura, en la provincia de Babilonia. </a:t>
            </a:r>
            <a:r>
              <a:rPr lang="es-ES_tradnl" sz="1200" b="1" i="0" kern="1200" baseline="30000" noProof="1">
                <a:solidFill>
                  <a:schemeClr val="tx1"/>
                </a:solidFill>
                <a:effectLst/>
                <a:latin typeface="+mn-lt"/>
                <a:ea typeface="+mn-ea"/>
                <a:cs typeface="+mn-cs"/>
              </a:rPr>
              <a:t>2 </a:t>
            </a:r>
            <a:r>
              <a:rPr lang="es-ES_tradnl" sz="1200" b="0" i="0" kern="1200" noProof="1">
                <a:solidFill>
                  <a:schemeClr val="tx1"/>
                </a:solidFill>
                <a:effectLst/>
                <a:latin typeface="+mn-lt"/>
                <a:ea typeface="+mn-ea"/>
                <a:cs typeface="+mn-cs"/>
              </a:rPr>
              <a:t>Y envió el rey Nabucodonosor a que se reuniesen los sátrapas, los magistrados y capitanes, oidores, tesoreros, consejeros, jueces, y todos los gobernadores de las provincias, para que viniesen a la dedicación de la estatua que el rey Nabucodonosor había levantado. </a:t>
            </a:r>
            <a:r>
              <a:rPr lang="es-ES_tradnl" sz="1200" b="1" i="0" kern="1200" baseline="30000" noProof="1">
                <a:solidFill>
                  <a:schemeClr val="tx1"/>
                </a:solidFill>
                <a:effectLst/>
                <a:latin typeface="+mn-lt"/>
                <a:ea typeface="+mn-ea"/>
                <a:cs typeface="+mn-cs"/>
              </a:rPr>
              <a:t>3 </a:t>
            </a:r>
            <a:r>
              <a:rPr lang="es-ES_tradnl" sz="1200" b="0" i="0" kern="1200" noProof="1">
                <a:solidFill>
                  <a:schemeClr val="tx1"/>
                </a:solidFill>
                <a:effectLst/>
                <a:latin typeface="+mn-lt"/>
                <a:ea typeface="+mn-ea"/>
                <a:cs typeface="+mn-cs"/>
              </a:rPr>
              <a:t>Fueron, pues, reunidos los sátrapas, magistrados, capitanes, oidores, tesoreros, consejeros, jueces, y todos los gobernadores de las provincias, a la dedicación de la estatua que el rey Nabucodonosor había levantado; y estaban en pie delante de la estatua que había levantado el rey Nabucodonosor. </a:t>
            </a:r>
            <a:r>
              <a:rPr lang="es-ES_tradnl" sz="1200" b="1" i="0" kern="1200" baseline="30000" noProof="1">
                <a:solidFill>
                  <a:schemeClr val="tx1"/>
                </a:solidFill>
                <a:effectLst/>
                <a:latin typeface="+mn-lt"/>
                <a:ea typeface="+mn-ea"/>
                <a:cs typeface="+mn-cs"/>
              </a:rPr>
              <a:t>4 </a:t>
            </a:r>
            <a:r>
              <a:rPr lang="es-ES_tradnl" sz="1200" b="0" i="0" kern="1200" noProof="1">
                <a:solidFill>
                  <a:schemeClr val="tx1"/>
                </a:solidFill>
                <a:effectLst/>
                <a:latin typeface="+mn-lt"/>
                <a:ea typeface="+mn-ea"/>
                <a:cs typeface="+mn-cs"/>
              </a:rPr>
              <a:t>Y el pregonero anunciaba en alta voz: Mándase a vosotros, oh pueblos, naciones y lenguas, </a:t>
            </a:r>
            <a:r>
              <a:rPr lang="es-ES_tradnl" sz="1200" b="1" i="0" kern="1200" baseline="30000" noProof="1">
                <a:solidFill>
                  <a:schemeClr val="tx1"/>
                </a:solidFill>
                <a:effectLst/>
                <a:latin typeface="+mn-lt"/>
                <a:ea typeface="+mn-ea"/>
                <a:cs typeface="+mn-cs"/>
              </a:rPr>
              <a:t>5 </a:t>
            </a:r>
            <a:r>
              <a:rPr lang="es-ES_tradnl" sz="1200" b="0" i="0" kern="1200" noProof="1">
                <a:solidFill>
                  <a:schemeClr val="tx1"/>
                </a:solidFill>
                <a:effectLst/>
                <a:latin typeface="+mn-lt"/>
                <a:ea typeface="+mn-ea"/>
                <a:cs typeface="+mn-cs"/>
              </a:rPr>
              <a:t>que al oír el son de la bocina, de la flauta, del tamboril, del arpa, del salterio, de la zampoña y de todo instrumento de música, os postréis y adoréis la estatua de oro que el rey Nabucodonosor ha levantado; </a:t>
            </a:r>
            <a:r>
              <a:rPr lang="es-ES_tradnl" sz="1200" b="1" i="0" kern="1200" baseline="30000" noProof="1">
                <a:solidFill>
                  <a:schemeClr val="tx1"/>
                </a:solidFill>
                <a:effectLst/>
                <a:latin typeface="+mn-lt"/>
                <a:ea typeface="+mn-ea"/>
                <a:cs typeface="+mn-cs"/>
              </a:rPr>
              <a:t>6 </a:t>
            </a:r>
            <a:r>
              <a:rPr lang="es-ES_tradnl" sz="1200" b="0" i="0" kern="1200" noProof="1">
                <a:solidFill>
                  <a:schemeClr val="tx1"/>
                </a:solidFill>
                <a:effectLst/>
                <a:latin typeface="+mn-lt"/>
                <a:ea typeface="+mn-ea"/>
                <a:cs typeface="+mn-cs"/>
              </a:rPr>
              <a:t>y cualquiera que no se postre y adore, inmediatamente será echado dentro de un horno de fuego ardiendo. </a:t>
            </a:r>
            <a:r>
              <a:rPr lang="es-ES_tradnl" sz="1200" b="1" i="0" kern="1200" baseline="30000" noProof="1">
                <a:solidFill>
                  <a:schemeClr val="tx1"/>
                </a:solidFill>
                <a:effectLst/>
                <a:latin typeface="+mn-lt"/>
                <a:ea typeface="+mn-ea"/>
                <a:cs typeface="+mn-cs"/>
              </a:rPr>
              <a:t>7 </a:t>
            </a:r>
            <a:r>
              <a:rPr lang="es-ES_tradnl" sz="1200" b="0" i="0" kern="1200" noProof="1">
                <a:solidFill>
                  <a:schemeClr val="tx1"/>
                </a:solidFill>
                <a:effectLst/>
                <a:latin typeface="+mn-lt"/>
                <a:ea typeface="+mn-ea"/>
                <a:cs typeface="+mn-cs"/>
              </a:rPr>
              <a:t>Por lo cual, al oír todos los pueblos el son de la bocina, de la flauta, del tamboril, del arpa, del salterio, de la zampoña y de todo instrumento de música, todos los pueblos, naciones y lenguas se postraron y adoraron la estatua de oro que el rey Nabucodonosor había levantado.</a:t>
            </a:r>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1: La insensatez de la idolatría </a:t>
            </a:r>
            <a:r>
              <a:rPr lang="es-ES_tradnl" b="0" noProof="0" dirty="0">
                <a:solidFill>
                  <a:srgbClr val="141413"/>
                </a:solidFill>
                <a:effectLst/>
                <a:highlight>
                  <a:srgbClr val="00FFFF"/>
                </a:highlight>
                <a:latin typeface="Helvetica" pitchFamily="2" charset="0"/>
              </a:rPr>
              <a:t>(pg. 43,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Los alumnos aplicarán las enseñanzas bíblicas sobre la idolatría a la historia de Nabucodonosor.</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1">
                <a:effectLst/>
                <a:latin typeface="Franklin Gothic Book" panose="020B0503020102020204" pitchFamily="34" charset="0"/>
              </a:rPr>
              <a:t>Daniel 3:8–15</a:t>
            </a:r>
          </a:p>
          <a:p>
            <a:endParaRPr lang="es-ES_tradnl" noProof="1">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8 </a:t>
            </a:r>
            <a:r>
              <a:rPr lang="es-ES_tradnl" sz="1200" b="0" i="0" kern="1200" noProof="1">
                <a:solidFill>
                  <a:schemeClr val="tx1"/>
                </a:solidFill>
                <a:effectLst/>
                <a:latin typeface="+mn-lt"/>
                <a:ea typeface="+mn-ea"/>
                <a:cs typeface="+mn-cs"/>
              </a:rPr>
              <a:t>Por esto en aquel tiempo algunos varones caldeos vinieron y acusaron maliciosamente a los judíos. </a:t>
            </a:r>
            <a:r>
              <a:rPr lang="es-ES_tradnl" sz="1200" b="1" i="0" kern="1200" baseline="30000" noProof="1">
                <a:solidFill>
                  <a:schemeClr val="tx1"/>
                </a:solidFill>
                <a:effectLst/>
                <a:latin typeface="+mn-lt"/>
                <a:ea typeface="+mn-ea"/>
                <a:cs typeface="+mn-cs"/>
              </a:rPr>
              <a:t>9 </a:t>
            </a:r>
            <a:r>
              <a:rPr lang="es-ES_tradnl" sz="1200" b="0" i="0" kern="1200" noProof="1">
                <a:solidFill>
                  <a:schemeClr val="tx1"/>
                </a:solidFill>
                <a:effectLst/>
                <a:latin typeface="+mn-lt"/>
                <a:ea typeface="+mn-ea"/>
                <a:cs typeface="+mn-cs"/>
              </a:rPr>
              <a:t>Hablaron y dijeron al rey Nabucodonosor: Rey, para siempre vive. </a:t>
            </a:r>
            <a:r>
              <a:rPr lang="es-ES_tradnl" sz="1200" b="1" i="0" kern="1200" baseline="30000" noProof="1">
                <a:solidFill>
                  <a:schemeClr val="tx1"/>
                </a:solidFill>
                <a:effectLst/>
                <a:latin typeface="+mn-lt"/>
                <a:ea typeface="+mn-ea"/>
                <a:cs typeface="+mn-cs"/>
              </a:rPr>
              <a:t>10 </a:t>
            </a:r>
            <a:r>
              <a:rPr lang="es-ES_tradnl" sz="1200" b="0" i="0" kern="1200" noProof="1">
                <a:solidFill>
                  <a:schemeClr val="tx1"/>
                </a:solidFill>
                <a:effectLst/>
                <a:latin typeface="+mn-lt"/>
                <a:ea typeface="+mn-ea"/>
                <a:cs typeface="+mn-cs"/>
              </a:rPr>
              <a:t>Tú, oh rey, has dado una ley que todo hombre, al oír el son de la bocina, de la flauta, del tamboril, del arpa, del salterio, de la zampoña y de todo instrumento de música, se postre y adore la estatua de oro; </a:t>
            </a:r>
            <a:r>
              <a:rPr lang="es-ES_tradnl" sz="1200" b="1" i="0" kern="1200" baseline="30000" noProof="1">
                <a:solidFill>
                  <a:schemeClr val="tx1"/>
                </a:solidFill>
                <a:effectLst/>
                <a:latin typeface="+mn-lt"/>
                <a:ea typeface="+mn-ea"/>
                <a:cs typeface="+mn-cs"/>
              </a:rPr>
              <a:t>11 </a:t>
            </a:r>
            <a:r>
              <a:rPr lang="es-ES_tradnl" sz="1200" b="0" i="0" kern="1200" noProof="1">
                <a:solidFill>
                  <a:schemeClr val="tx1"/>
                </a:solidFill>
                <a:effectLst/>
                <a:latin typeface="+mn-lt"/>
                <a:ea typeface="+mn-ea"/>
                <a:cs typeface="+mn-cs"/>
              </a:rPr>
              <a:t>y el que no se postre y adore, sea echado dentro de un horno de fuego ardiendo. </a:t>
            </a:r>
            <a:r>
              <a:rPr lang="es-ES_tradnl" sz="1200" b="1" i="0" kern="1200" baseline="30000" noProof="1">
                <a:solidFill>
                  <a:schemeClr val="tx1"/>
                </a:solidFill>
                <a:effectLst/>
                <a:latin typeface="+mn-lt"/>
                <a:ea typeface="+mn-ea"/>
                <a:cs typeface="+mn-cs"/>
              </a:rPr>
              <a:t>12 </a:t>
            </a:r>
            <a:r>
              <a:rPr lang="es-ES_tradnl" sz="1200" b="0" i="0" kern="1200" noProof="1">
                <a:solidFill>
                  <a:schemeClr val="tx1"/>
                </a:solidFill>
                <a:effectLst/>
                <a:latin typeface="+mn-lt"/>
                <a:ea typeface="+mn-ea"/>
                <a:cs typeface="+mn-cs"/>
              </a:rPr>
              <a:t>Hay unos varones judíos, los cuales pusiste sobre los negocios de la provincia de Babilonia: Sadrac, Mesac y Abed-nego; estos varones, oh rey, no te han respetado; no adoran tus dioses, ni adoran la estatua de oro que has levantado.</a:t>
            </a:r>
          </a:p>
          <a:p>
            <a:r>
              <a:rPr lang="es-ES_tradnl" sz="1200" b="1" i="0" kern="1200" baseline="30000" noProof="1">
                <a:solidFill>
                  <a:schemeClr val="tx1"/>
                </a:solidFill>
                <a:effectLst/>
                <a:latin typeface="+mn-lt"/>
                <a:ea typeface="+mn-ea"/>
                <a:cs typeface="+mn-cs"/>
              </a:rPr>
              <a:t>13 </a:t>
            </a:r>
            <a:r>
              <a:rPr lang="es-ES_tradnl" sz="1200" b="0" i="0" kern="1200" noProof="1">
                <a:solidFill>
                  <a:schemeClr val="tx1"/>
                </a:solidFill>
                <a:effectLst/>
                <a:latin typeface="+mn-lt"/>
                <a:ea typeface="+mn-ea"/>
                <a:cs typeface="+mn-cs"/>
              </a:rPr>
              <a:t>Entonces Nabucodonosor dijo con ira y con enojo que le trajesen a Sadrac, Mesac y Abed-nego. Al instante fueron traídos estos varones delante del rey. </a:t>
            </a:r>
            <a:r>
              <a:rPr lang="es-ES_tradnl" sz="1200" b="1" i="0" kern="1200" baseline="30000" noProof="1">
                <a:solidFill>
                  <a:schemeClr val="tx1"/>
                </a:solidFill>
                <a:effectLst/>
                <a:latin typeface="+mn-lt"/>
                <a:ea typeface="+mn-ea"/>
                <a:cs typeface="+mn-cs"/>
              </a:rPr>
              <a:t>14 </a:t>
            </a:r>
            <a:r>
              <a:rPr lang="es-ES_tradnl" sz="1200" b="0" i="0" kern="1200" noProof="1">
                <a:solidFill>
                  <a:schemeClr val="tx1"/>
                </a:solidFill>
                <a:effectLst/>
                <a:latin typeface="+mn-lt"/>
                <a:ea typeface="+mn-ea"/>
                <a:cs typeface="+mn-cs"/>
              </a:rPr>
              <a:t>Habló Nabucodonosor y les dijo: ¿Es verdad, Sadrac, Mesac y Abed-nego, que vosotros no honráis a mi dios, ni adoráis la estatua de oro que he levantado? </a:t>
            </a:r>
            <a:r>
              <a:rPr lang="es-ES_tradnl" sz="1200" b="1" i="0" kern="1200" baseline="30000" noProof="1">
                <a:solidFill>
                  <a:schemeClr val="tx1"/>
                </a:solidFill>
                <a:effectLst/>
                <a:latin typeface="+mn-lt"/>
                <a:ea typeface="+mn-ea"/>
                <a:cs typeface="+mn-cs"/>
              </a:rPr>
              <a:t>15 </a:t>
            </a:r>
            <a:r>
              <a:rPr lang="es-ES_tradnl" sz="1200" b="0" i="0" kern="1200" noProof="1">
                <a:solidFill>
                  <a:schemeClr val="tx1"/>
                </a:solidFill>
                <a:effectLst/>
                <a:latin typeface="+mn-lt"/>
                <a:ea typeface="+mn-ea"/>
                <a:cs typeface="+mn-cs"/>
              </a:rPr>
              <a:t>Ahora, pues, ¿estáis dispuestos para que al oír el son de la bocina, de la flauta, del tamboril, del arpa, del salterio, de la zampoña y de todo instrumento de música, os postréis y adoréis la estatua que he hecho? Porque si no la adorareis, en la misma hora seréis echados en medio de un horno de fuego ardiendo; ¿y qué dios será aquel que os libre de mis manos?</a:t>
            </a: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1">
                <a:effectLst/>
                <a:latin typeface="Franklin Gothic Book" panose="020B0503020102020204" pitchFamily="34" charset="0"/>
              </a:rPr>
              <a:t>Daniel 3:16–18</a:t>
            </a:r>
          </a:p>
          <a:p>
            <a:endParaRPr lang="es-ES_tradnl" noProof="1">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16 </a:t>
            </a:r>
            <a:r>
              <a:rPr lang="es-ES_tradnl" sz="1200" b="0" i="0" kern="1200" noProof="1">
                <a:solidFill>
                  <a:schemeClr val="tx1"/>
                </a:solidFill>
                <a:effectLst/>
                <a:latin typeface="+mn-lt"/>
                <a:ea typeface="+mn-ea"/>
                <a:cs typeface="+mn-cs"/>
              </a:rPr>
              <a:t>Sadrac, Mesac y Abed-nego respondieron al rey Nabucodonosor, diciendo: No es necesario que te respondamos sobre este asunto. </a:t>
            </a:r>
            <a:r>
              <a:rPr lang="es-ES_tradnl" sz="1200" b="1" i="0" kern="1200" baseline="30000" noProof="1">
                <a:solidFill>
                  <a:schemeClr val="tx1"/>
                </a:solidFill>
                <a:effectLst/>
                <a:latin typeface="+mn-lt"/>
                <a:ea typeface="+mn-ea"/>
                <a:cs typeface="+mn-cs"/>
              </a:rPr>
              <a:t>17 </a:t>
            </a:r>
            <a:r>
              <a:rPr lang="es-ES_tradnl" sz="1200" b="0" i="0" kern="1200" noProof="1">
                <a:solidFill>
                  <a:schemeClr val="tx1"/>
                </a:solidFill>
                <a:effectLst/>
                <a:latin typeface="+mn-lt"/>
                <a:ea typeface="+mn-ea"/>
                <a:cs typeface="+mn-cs"/>
              </a:rPr>
              <a:t>He aquí nuestro Dios a quien servimos puede librarnos del horno de fuego ardiendo; y de tu mano, oh rey, nos librará. </a:t>
            </a:r>
            <a:r>
              <a:rPr lang="es-ES_tradnl" sz="1200" b="1" i="0" kern="1200" baseline="30000" noProof="1">
                <a:solidFill>
                  <a:schemeClr val="tx1"/>
                </a:solidFill>
                <a:effectLst/>
                <a:latin typeface="+mn-lt"/>
                <a:ea typeface="+mn-ea"/>
                <a:cs typeface="+mn-cs"/>
              </a:rPr>
              <a:t>18 </a:t>
            </a:r>
            <a:r>
              <a:rPr lang="es-ES_tradnl" sz="1200" b="0" i="0" kern="1200" noProof="1">
                <a:solidFill>
                  <a:schemeClr val="tx1"/>
                </a:solidFill>
                <a:effectLst/>
                <a:latin typeface="+mn-lt"/>
                <a:ea typeface="+mn-ea"/>
                <a:cs typeface="+mn-cs"/>
              </a:rPr>
              <a:t>Y si no, sepas, oh rey, que no serviremos a tus dioses, ni tampoco adoraremos la estatua que has levantado.</a:t>
            </a: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8411854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2: La devoción de Eleazar </a:t>
            </a:r>
            <a:r>
              <a:rPr lang="es-ES_tradnl" b="0" noProof="0" dirty="0">
                <a:solidFill>
                  <a:srgbClr val="141413"/>
                </a:solidFill>
                <a:effectLst/>
                <a:highlight>
                  <a:srgbClr val="00FFFF"/>
                </a:highlight>
                <a:latin typeface="Helvetica" pitchFamily="2" charset="0"/>
              </a:rPr>
              <a:t>(pg. 44,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Los alumnos compararán el martirio de Eleazar en el año 160 a.C. con el relato de Daniel 3.</a:t>
            </a: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39666548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2.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B663AA5A-BAA0-00BD-596E-9E9963BD6DA7}"/>
              </a:ext>
            </a:extLst>
          </p:cNvPr>
          <p:cNvPicPr>
            <a:picLocks noChangeAspect="1"/>
          </p:cNvPicPr>
          <p:nvPr userDrawn="1"/>
        </p:nvPicPr>
        <p:blipFill>
          <a:blip r:embed="rId2">
            <a:extLst>
              <a:ext uri="{28A0092B-C50C-407E-A947-70E740481C1C}">
                <a14:useLocalDpi xmlns:a14="http://schemas.microsoft.com/office/drawing/2010/main" val="0"/>
              </a:ext>
            </a:extLst>
          </a:blip>
          <a:srcRect t="17441" b="17441"/>
          <a:stretch/>
        </p:blipFill>
        <p:spPr>
          <a:xfrm>
            <a:off x="917884" y="1056357"/>
            <a:ext cx="16466409" cy="4969556"/>
          </a:xfrm>
          <a:prstGeom prst="rect">
            <a:avLst/>
          </a:prstGeom>
        </p:spPr>
      </p:pic>
      <p:sp>
        <p:nvSpPr>
          <p:cNvPr id="3" name="AutoShape 4">
            <a:extLst>
              <a:ext uri="{FF2B5EF4-FFF2-40B4-BE49-F238E27FC236}">
                <a16:creationId xmlns:a16="http://schemas.microsoft.com/office/drawing/2014/main" id="{675AE2BE-6330-7C0D-558D-A7CAA0F58562}"/>
              </a:ext>
            </a:extLst>
          </p:cNvPr>
          <p:cNvSpPr/>
          <p:nvPr userDrawn="1"/>
        </p:nvSpPr>
        <p:spPr>
          <a:xfrm>
            <a:off x="7138368" y="6025913"/>
            <a:ext cx="10238836" cy="3204730"/>
          </a:xfrm>
          <a:prstGeom prst="rect">
            <a:avLst/>
          </a:prstGeom>
          <a:solidFill>
            <a:schemeClr val="bg1"/>
          </a:solidFill>
        </p:spPr>
        <p:txBody>
          <a:bodyPr/>
          <a:lstStyle/>
          <a:p>
            <a:endParaRPr lang="en-US"/>
          </a:p>
        </p:txBody>
      </p:sp>
      <p:sp>
        <p:nvSpPr>
          <p:cNvPr id="5" name="AutoShape 4">
            <a:extLst>
              <a:ext uri="{FF2B5EF4-FFF2-40B4-BE49-F238E27FC236}">
                <a16:creationId xmlns:a16="http://schemas.microsoft.com/office/drawing/2014/main" id="{DECD380E-5696-91A9-5F3B-1A41CC5C2750}"/>
              </a:ext>
            </a:extLst>
          </p:cNvPr>
          <p:cNvSpPr/>
          <p:nvPr userDrawn="1"/>
        </p:nvSpPr>
        <p:spPr>
          <a:xfrm>
            <a:off x="7105140" y="6025913"/>
            <a:ext cx="10264976" cy="3246649"/>
          </a:xfrm>
          <a:prstGeom prst="rect">
            <a:avLst/>
          </a:prstGeom>
          <a:solidFill>
            <a:srgbClr val="145C6F">
              <a:alpha val="35000"/>
            </a:srgbClr>
          </a:solidFill>
        </p:spPr>
        <p:txBody>
          <a:bodyPr/>
          <a:lstStyle/>
          <a:p>
            <a:endParaRPr lang="en-US"/>
          </a:p>
        </p:txBody>
      </p:sp>
      <p:sp>
        <p:nvSpPr>
          <p:cNvPr id="10" name="TextBox 9">
            <a:extLst>
              <a:ext uri="{FF2B5EF4-FFF2-40B4-BE49-F238E27FC236}">
                <a16:creationId xmlns:a16="http://schemas.microsoft.com/office/drawing/2014/main" id="{CD2ADE9D-FDEE-234E-912B-75EB9595E7E6}"/>
              </a:ext>
            </a:extLst>
          </p:cNvPr>
          <p:cNvSpPr txBox="1"/>
          <p:nvPr userDrawn="1"/>
        </p:nvSpPr>
        <p:spPr>
          <a:xfrm>
            <a:off x="7637142" y="6430559"/>
            <a:ext cx="8824154" cy="2308324"/>
          </a:xfrm>
          <a:prstGeom prst="rect">
            <a:avLst/>
          </a:prstGeom>
          <a:noFill/>
        </p:spPr>
        <p:txBody>
          <a:bodyPr wrap="square" lIns="0" tIns="0" rIns="0" bIns="0" rtlCol="0" anchor="t">
            <a:spAutoFit/>
          </a:bodyPr>
          <a:lstStyle/>
          <a:p>
            <a:pPr marL="0">
              <a:lnSpc>
                <a:spcPct val="100000"/>
              </a:lnSpc>
              <a:spcBef>
                <a:spcPts val="1800"/>
              </a:spcBef>
            </a:pPr>
            <a:r>
              <a:rPr lang="es-ES_tradnl" sz="3000" b="0" i="1" kern="1200" noProof="1">
                <a:solidFill>
                  <a:schemeClr val="tx1"/>
                </a:solidFill>
                <a:effectLst/>
                <a:latin typeface="Corbel" panose="020B0503020204020204" pitchFamily="34" charset="0"/>
                <a:ea typeface="+mn-ea"/>
                <a:cs typeface="+mn-cs"/>
              </a:rPr>
              <a:t>Cuando se escribió el libro de Daniel, el pueblo de Israel estaba en crisis. Habían perdido la protección de Dios y estaban en un territorio enemigo. ¿Cómo podrían vivir como pueblo de Dios sin acceso al templo? ¿Regresarían alguna vez a la Tierra Prometida?</a:t>
            </a:r>
          </a:p>
        </p:txBody>
      </p:sp>
      <p:sp>
        <p:nvSpPr>
          <p:cNvPr id="13" name="AutoShape 3">
            <a:extLst>
              <a:ext uri="{FF2B5EF4-FFF2-40B4-BE49-F238E27FC236}">
                <a16:creationId xmlns:a16="http://schemas.microsoft.com/office/drawing/2014/main" id="{25DD5629-249F-C676-696E-06E9038CEE61}"/>
              </a:ext>
            </a:extLst>
          </p:cNvPr>
          <p:cNvSpPr/>
          <p:nvPr userDrawn="1"/>
        </p:nvSpPr>
        <p:spPr>
          <a:xfrm>
            <a:off x="917884" y="6036109"/>
            <a:ext cx="6227572" cy="3204730"/>
          </a:xfrm>
          <a:prstGeom prst="rect">
            <a:avLst/>
          </a:prstGeom>
          <a:solidFill>
            <a:srgbClr val="145C6F"/>
          </a:solidFill>
        </p:spPr>
        <p:txBody>
          <a:bodyPr/>
          <a:lstStyle/>
          <a:p>
            <a:endParaRPr lang="en-US" dirty="0"/>
          </a:p>
        </p:txBody>
      </p:sp>
      <p:sp>
        <p:nvSpPr>
          <p:cNvPr id="14" name="TextBox 6">
            <a:extLst>
              <a:ext uri="{FF2B5EF4-FFF2-40B4-BE49-F238E27FC236}">
                <a16:creationId xmlns:a16="http://schemas.microsoft.com/office/drawing/2014/main" id="{4D4A438B-DED8-73B2-F9E0-4F835F37D0AE}"/>
              </a:ext>
            </a:extLst>
          </p:cNvPr>
          <p:cNvSpPr txBox="1"/>
          <p:nvPr userDrawn="1"/>
        </p:nvSpPr>
        <p:spPr>
          <a:xfrm>
            <a:off x="1331274" y="6743700"/>
            <a:ext cx="5266940" cy="711990"/>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EL LIBRO DE</a:t>
            </a:r>
          </a:p>
        </p:txBody>
      </p:sp>
      <p:sp>
        <p:nvSpPr>
          <p:cNvPr id="15" name="TextBox 6">
            <a:extLst>
              <a:ext uri="{FF2B5EF4-FFF2-40B4-BE49-F238E27FC236}">
                <a16:creationId xmlns:a16="http://schemas.microsoft.com/office/drawing/2014/main" id="{0BB9A19B-3AFE-9450-9F71-EF6F1B0A31C6}"/>
              </a:ext>
            </a:extLst>
          </p:cNvPr>
          <p:cNvSpPr txBox="1"/>
          <p:nvPr userDrawn="1"/>
        </p:nvSpPr>
        <p:spPr>
          <a:xfrm>
            <a:off x="1331274" y="7934785"/>
            <a:ext cx="5595058"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DANIEL</a:t>
            </a:r>
          </a:p>
        </p:txBody>
      </p:sp>
      <p:sp>
        <p:nvSpPr>
          <p:cNvPr id="16" name="TextBox 8">
            <a:extLst>
              <a:ext uri="{FF2B5EF4-FFF2-40B4-BE49-F238E27FC236}">
                <a16:creationId xmlns:a16="http://schemas.microsoft.com/office/drawing/2014/main" id="{96372FF0-3BA3-739D-2058-0E720FC823D8}"/>
              </a:ext>
            </a:extLst>
          </p:cNvPr>
          <p:cNvSpPr txBox="1"/>
          <p:nvPr userDrawn="1"/>
        </p:nvSpPr>
        <p:spPr>
          <a:xfrm>
            <a:off x="910796" y="9576152"/>
            <a:ext cx="7471204" cy="315664"/>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TOMO 12, UNIDAD 2, MARZO A AGOSTO 2026</a:t>
            </a:r>
          </a:p>
        </p:txBody>
      </p:sp>
      <p:pic>
        <p:nvPicPr>
          <p:cNvPr id="17" name="Picture 16">
            <a:extLst>
              <a:ext uri="{FF2B5EF4-FFF2-40B4-BE49-F238E27FC236}">
                <a16:creationId xmlns:a16="http://schemas.microsoft.com/office/drawing/2014/main" id="{C154C76A-8E79-9A60-326E-60CA09DD6AEC}"/>
              </a:ext>
            </a:extLst>
          </p:cNvPr>
          <p:cNvPicPr>
            <a:picLocks noChangeAspect="1"/>
          </p:cNvPicPr>
          <p:nvPr userDrawn="1"/>
        </p:nvPicPr>
        <p:blipFill>
          <a:blip r:embed="rId3"/>
          <a:srcRect/>
          <a:stretch/>
        </p:blipFill>
        <p:spPr>
          <a:xfrm>
            <a:off x="16124042" y="1409700"/>
            <a:ext cx="905435" cy="9144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0" y="32004"/>
            <a:ext cx="9174633" cy="10287000"/>
          </a:xfrm>
          <a:prstGeom prst="rect">
            <a:avLst/>
          </a:prstGeom>
          <a:solidFill>
            <a:srgbClr val="CCC9D9"/>
          </a:solidFill>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145C6F"/>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145C6F">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a:solidFill>
            <a:srgbClr val="CCC9D9"/>
          </a:solidFill>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145C6F">
                <a:alpha val="81961"/>
              </a:srgbClr>
            </a:solidFill>
          </p:spPr>
          <p:txBody>
            <a:bodyPr/>
            <a:lstStyle/>
            <a:p>
              <a:endParaRPr lang="en-US" dirty="0"/>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s-ES_tradnl"/>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1010257" y="2386559"/>
              <a:ext cx="2017694" cy="1573259"/>
            </a:xfrm>
            <a:prstGeom prst="rect">
              <a:avLst/>
            </a:prstGeom>
          </p:spPr>
        </p:pic>
      </p:grpSp>
      <p:sp>
        <p:nvSpPr>
          <p:cNvPr id="2" name="TextBox 1">
            <a:extLst>
              <a:ext uri="{FF2B5EF4-FFF2-40B4-BE49-F238E27FC236}">
                <a16:creationId xmlns:a16="http://schemas.microsoft.com/office/drawing/2014/main" id="{5A39AE26-3208-8687-8CBA-F67396700A36}"/>
              </a:ext>
            </a:extLst>
          </p:cNvPr>
          <p:cNvSpPr txBox="1"/>
          <p:nvPr userDrawn="1"/>
        </p:nvSpPr>
        <p:spPr>
          <a:xfrm>
            <a:off x="2837554" y="5042087"/>
            <a:ext cx="3127777" cy="833754"/>
          </a:xfrm>
          <a:prstGeom prst="rect">
            <a:avLst/>
          </a:prstGeom>
        </p:spPr>
        <p:txBody>
          <a:bodyPr wrap="square" lIns="0" tIns="0" rIns="0" bIns="0" rtlCol="0" anchor="t">
            <a:spAutoFit/>
          </a:bodyPr>
          <a:lstStyle/>
          <a:p>
            <a:pPr algn="ctr">
              <a:lnSpc>
                <a:spcPts val="3359"/>
              </a:lnSpc>
            </a:pPr>
            <a:r>
              <a:rPr lang="en-US" sz="2600" dirty="0">
                <a:solidFill>
                  <a:srgbClr val="FFFFFF"/>
                </a:solidFill>
                <a:latin typeface="Franklin Gothic Medium" panose="020B0603020102020204" pitchFamily="34" charset="0"/>
              </a:rPr>
              <a:t>VERSÍCULO CLAVE</a:t>
            </a:r>
          </a:p>
          <a:p>
            <a:pPr algn="ctr">
              <a:lnSpc>
                <a:spcPts val="3359"/>
              </a:lnSpc>
            </a:pPr>
            <a:r>
              <a:rPr lang="es-ES_tradnl" sz="2400" noProof="1">
                <a:solidFill>
                  <a:srgbClr val="FFFFFF"/>
                </a:solidFill>
                <a:latin typeface="Franklin Gothic Medium" panose="020B0603020102020204" pitchFamily="34" charset="0"/>
              </a:rPr>
              <a:t>Daniel 3:17</a:t>
            </a:r>
          </a:p>
        </p:txBody>
      </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42726" t="7269" b="10679"/>
          <a:stretch>
            <a:fillRect/>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145C6F"/>
          </a:solidFill>
        </p:spPr>
        <p:txBody>
          <a:bodyPr/>
          <a:lstStyle/>
          <a:p>
            <a:endParaRPr lang="es-ES_tradnl"/>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470945"/>
            <a:ext cx="8839200" cy="769441"/>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PRISIÓN PARA TRANSIGIR</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686" r="686"/>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145C6F"/>
          </a:solidFill>
        </p:spPr>
        <p:txBody>
          <a:bodyPr/>
          <a:lstStyle/>
          <a:p>
            <a:endParaRPr lang="es-ES_tradnl"/>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39237" y="3440167"/>
            <a:ext cx="8686800" cy="769441"/>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FIRMES EN LA FE</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8378" r="11452"/>
          <a:stretch>
            <a:fill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145C6F"/>
          </a:solidFill>
        </p:spPr>
        <p:txBody>
          <a:bodyPr/>
          <a:lstStyle/>
          <a:p>
            <a:endParaRPr lang="es-ES_tradnl"/>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036968"/>
            <a:ext cx="8691565" cy="1538883"/>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EL RESCATE MILAGROSO DE DIOS</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5F1DB30-BAAD-55E0-8683-C11156F13DB6}"/>
              </a:ext>
            </a:extLst>
          </p:cNvPr>
          <p:cNvPicPr>
            <a:picLocks noChangeAspect="1"/>
          </p:cNvPicPr>
          <p:nvPr userDrawn="1"/>
        </p:nvPicPr>
        <p:blipFill>
          <a:blip r:embed="rId2">
            <a:extLst>
              <a:ext uri="{28A0092B-C50C-407E-A947-70E740481C1C}">
                <a14:useLocalDpi xmlns:a14="http://schemas.microsoft.com/office/drawing/2010/main" val="0"/>
              </a:ext>
            </a:extLst>
          </a:blip>
          <a:srcRect l="23982" r="23982"/>
          <a:stretch/>
        </p:blipFill>
        <p:spPr>
          <a:xfrm>
            <a:off x="9144000" y="0"/>
            <a:ext cx="9144000"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145C6F"/>
          </a:solidFill>
        </p:spPr>
        <p:txBody>
          <a:bodyPr/>
          <a:lstStyle/>
          <a:p>
            <a:endParaRPr lang="en-US" dirty="0"/>
          </a:p>
        </p:txBody>
      </p:sp>
      <p:sp>
        <p:nvSpPr>
          <p:cNvPr id="3" name="TextBox 2">
            <a:extLst>
              <a:ext uri="{FF2B5EF4-FFF2-40B4-BE49-F238E27FC236}">
                <a16:creationId xmlns:a16="http://schemas.microsoft.com/office/drawing/2014/main" id="{D5EFE434-C9B0-7374-0632-60FE84834FAB}"/>
              </a:ext>
            </a:extLst>
          </p:cNvPr>
          <p:cNvSpPr txBox="1"/>
          <p:nvPr userDrawn="1"/>
        </p:nvSpPr>
        <p:spPr>
          <a:xfrm>
            <a:off x="1371600" y="1579764"/>
            <a:ext cx="8915399" cy="796949"/>
          </a:xfrm>
          <a:prstGeom prst="rect">
            <a:avLst/>
          </a:prstGeom>
        </p:spPr>
        <p:txBody>
          <a:bodyPr wrap="square" lIns="0" tIns="0" rIns="0" bIns="0" rtlCol="0" anchor="ctr" anchorCtr="0">
            <a:spAutoFit/>
          </a:bodyPr>
          <a:lstStyle/>
          <a:p>
            <a:pPr>
              <a:lnSpc>
                <a:spcPts val="6599"/>
              </a:lnSpc>
            </a:pPr>
            <a:r>
              <a:rPr lang="en-US" sz="5000" b="0" i="1" spc="300" dirty="0">
                <a:solidFill>
                  <a:srgbClr val="FFFFFF"/>
                </a:solidFill>
                <a:latin typeface="Franklin Gothic Medium" panose="020B0603020102020204" pitchFamily="34" charset="0"/>
              </a:rPr>
              <a:t>EL MINISTERIO EN ACCIÓN</a:t>
            </a:r>
          </a:p>
        </p:txBody>
      </p:sp>
    </p:spTree>
    <p:extLst>
      <p:ext uri="{BB962C8B-B14F-4D97-AF65-F5344CB8AC3E}">
        <p14:creationId xmlns:p14="http://schemas.microsoft.com/office/powerpoint/2010/main" val="1263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006E97">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145C6F"/>
          </a:solidFill>
          <a:ln>
            <a:noFill/>
          </a:ln>
        </p:spPr>
        <p:txBody>
          <a:bodyPr/>
          <a:lstStyle/>
          <a:p>
            <a:endParaRPr lang="es-ES_tradnl"/>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4572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145C6F"/>
          </a:solidFill>
          <a:ln>
            <a:noFill/>
          </a:ln>
        </p:spPr>
        <p:txBody>
          <a:bodyPr/>
          <a:lstStyle/>
          <a:p>
            <a:endParaRPr lang="es-ES_tradnl"/>
          </a:p>
        </p:txBody>
      </p:sp>
      <p:sp>
        <p:nvSpPr>
          <p:cNvPr id="6" name="TextBox 5">
            <a:extLst>
              <a:ext uri="{FF2B5EF4-FFF2-40B4-BE49-F238E27FC236}">
                <a16:creationId xmlns:a16="http://schemas.microsoft.com/office/drawing/2014/main" id="{5F9B6CED-7759-9255-10E7-B81B23DA1BED}"/>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PARTICIPACIÓN</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s-ES_tradnl"/>
            </a:p>
          </p:txBody>
        </p:sp>
      </p:grpSp>
      <p:sp>
        <p:nvSpPr>
          <p:cNvPr id="8" name="AutoShape 7">
            <a:extLst>
              <a:ext uri="{FF2B5EF4-FFF2-40B4-BE49-F238E27FC236}">
                <a16:creationId xmlns:a16="http://schemas.microsoft.com/office/drawing/2014/main" id="{3F610FF4-2B60-ABC1-FB94-125F76CF7806}"/>
              </a:ext>
            </a:extLst>
          </p:cNvPr>
          <p:cNvSpPr/>
          <p:nvPr/>
        </p:nvSpPr>
        <p:spPr>
          <a:xfrm>
            <a:off x="9702445" y="4623373"/>
            <a:ext cx="8600872" cy="64008"/>
          </a:xfrm>
          <a:prstGeom prst="rect">
            <a:avLst/>
          </a:prstGeom>
          <a:solidFill>
            <a:srgbClr val="145C6F"/>
          </a:solidFill>
        </p:spPr>
        <p:txBody>
          <a:bodyPr/>
          <a:lstStyle/>
          <a:p>
            <a:endParaRPr lang="es-ES_tradnl"/>
          </a:p>
        </p:txBody>
      </p:sp>
      <p:sp>
        <p:nvSpPr>
          <p:cNvPr id="2" name="TextBox 1">
            <a:extLst>
              <a:ext uri="{FF2B5EF4-FFF2-40B4-BE49-F238E27FC236}">
                <a16:creationId xmlns:a16="http://schemas.microsoft.com/office/drawing/2014/main" id="{FECC8ECB-0714-7238-EC35-021AE70DA772}"/>
              </a:ext>
            </a:extLst>
          </p:cNvPr>
          <p:cNvSpPr txBox="1"/>
          <p:nvPr userDrawn="1"/>
        </p:nvSpPr>
        <p:spPr>
          <a:xfrm>
            <a:off x="9702445" y="5048768"/>
            <a:ext cx="6567460" cy="2103140"/>
          </a:xfrm>
          <a:prstGeom prst="rect">
            <a:avLst/>
          </a:prstGeom>
        </p:spPr>
        <p:txBody>
          <a:bodyPr lIns="0" tIns="0" rIns="0" bIns="0" rtlCol="0" anchor="t">
            <a:spAutoFit/>
          </a:bodyPr>
          <a:lstStyle/>
          <a:p>
            <a:pPr>
              <a:lnSpc>
                <a:spcPts val="1919"/>
              </a:lnSpc>
            </a:pPr>
            <a:r>
              <a:rPr lang="es-ES_tradnl" sz="1499" spc="97" noProof="0" dirty="0">
                <a:solidFill>
                  <a:srgbClr val="FFFFFF"/>
                </a:solidFill>
                <a:latin typeface="Corbel" panose="020B0503020204020204" pitchFamily="34" charset="0"/>
              </a:rPr>
              <a:t>Las fotografías son propiedad de </a:t>
            </a:r>
            <a:r>
              <a:rPr lang="en-US" sz="1499" spc="97" dirty="0">
                <a:solidFill>
                  <a:srgbClr val="FFFFFF"/>
                </a:solidFill>
                <a:latin typeface="Corbel" panose="020B0503020204020204" pitchFamily="34" charset="0"/>
              </a:rPr>
              <a:t>GPH y Getty Images.</a:t>
            </a:r>
          </a:p>
          <a:p>
            <a:pPr>
              <a:lnSpc>
                <a:spcPts val="1919"/>
              </a:lnSpc>
            </a:pPr>
            <a:endParaRPr lang="en-US" sz="1499" spc="97" dirty="0">
              <a:solidFill>
                <a:srgbClr val="FFFFFF"/>
              </a:solidFill>
              <a:latin typeface="Corbel" panose="020B0503020204020204" pitchFamily="34" charset="0"/>
            </a:endParaRPr>
          </a:p>
          <a:p>
            <a:r>
              <a:rPr lang="es-ES_tradnl" sz="1500" noProof="0" dirty="0">
                <a:solidFill>
                  <a:schemeClr val="bg1"/>
                </a:solidFill>
                <a:effectLst/>
                <a:latin typeface="Minion Pro"/>
              </a:rPr>
              <a:t>El Texto Bíblico ha sido tomado de la versión Reina-Valera © 1960 Sociedades Bíblicas en América Latina; © renovado 1988 Sociedades Bíblicas Unidas. Utilizado con permiso.</a:t>
            </a:r>
          </a:p>
          <a:p>
            <a:endParaRPr lang="es-ES_tradnl" sz="1500" noProof="0" dirty="0">
              <a:solidFill>
                <a:schemeClr val="bg1"/>
              </a:solidFill>
              <a:effectLst/>
              <a:latin typeface="Minion Pro"/>
            </a:endParaRPr>
          </a:p>
          <a:p>
            <a:r>
              <a:rPr lang="es-ES_tradnl" sz="1500" noProof="0" dirty="0">
                <a:solidFill>
                  <a:schemeClr val="bg1"/>
                </a:solidFill>
                <a:effectLst/>
                <a:latin typeface="Minion Pro"/>
              </a:rPr>
              <a:t>El texto bíblico indicado con «</a:t>
            </a:r>
            <a:r>
              <a:rPr lang="es-ES_tradnl" sz="1500" cap="small" baseline="0" noProof="0" dirty="0" err="1">
                <a:solidFill>
                  <a:schemeClr val="bg1"/>
                </a:solidFill>
                <a:effectLst/>
                <a:latin typeface="Minion Pro"/>
              </a:rPr>
              <a:t>ntv</a:t>
            </a:r>
            <a:r>
              <a:rPr lang="es-ES_tradnl" sz="1500" noProof="0" dirty="0">
                <a:solidFill>
                  <a:schemeClr val="bg1"/>
                </a:solidFill>
                <a:effectLst/>
                <a:latin typeface="Minion Pro"/>
              </a:rPr>
              <a:t>» ha sido tomado de la Santa Biblia, Nueva Traducción Viviente, copyright © 2010. Usadas con permiso de Tyndale House </a:t>
            </a:r>
            <a:r>
              <a:rPr lang="es-ES_tradnl" sz="1500" noProof="0" dirty="0" err="1">
                <a:solidFill>
                  <a:schemeClr val="bg1"/>
                </a:solidFill>
                <a:effectLst/>
                <a:latin typeface="Minion Pro"/>
              </a:rPr>
              <a:t>Publishers</a:t>
            </a:r>
            <a:r>
              <a:rPr lang="es-ES_tradnl" sz="1500" noProof="0" dirty="0">
                <a:solidFill>
                  <a:schemeClr val="bg1"/>
                </a:solidFill>
                <a:effectLst/>
                <a:latin typeface="Minion Pro"/>
              </a:rPr>
              <a:t>, Carol </a:t>
            </a:r>
            <a:r>
              <a:rPr lang="es-ES_tradnl" sz="1500" noProof="0" dirty="0" err="1">
                <a:solidFill>
                  <a:schemeClr val="bg1"/>
                </a:solidFill>
                <a:effectLst/>
                <a:latin typeface="Minion Pro"/>
              </a:rPr>
              <a:t>Stream</a:t>
            </a:r>
            <a:r>
              <a:rPr lang="es-ES_tradnl" sz="1500" noProof="0" dirty="0">
                <a:solidFill>
                  <a:schemeClr val="bg1"/>
                </a:solidFill>
                <a:effectLst/>
                <a:latin typeface="Minion Pro"/>
              </a:rPr>
              <a:t>, Illinois 60188. Todos los derechos reservados.</a:t>
            </a:r>
          </a:p>
        </p:txBody>
      </p:sp>
      <p:sp>
        <p:nvSpPr>
          <p:cNvPr id="10" name="TextBox 9">
            <a:extLst>
              <a:ext uri="{FF2B5EF4-FFF2-40B4-BE49-F238E27FC236}">
                <a16:creationId xmlns:a16="http://schemas.microsoft.com/office/drawing/2014/main" id="{CA8F817B-8A5F-D285-5213-803FF153E461}"/>
              </a:ext>
            </a:extLst>
          </p:cNvPr>
          <p:cNvSpPr txBox="1"/>
          <p:nvPr userDrawn="1"/>
        </p:nvSpPr>
        <p:spPr>
          <a:xfrm>
            <a:off x="9702445" y="2598378"/>
            <a:ext cx="6567460" cy="163455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a:t>
            </a:r>
            <a:r>
              <a:rPr lang="en-US" sz="2600" spc="169" dirty="0" err="1">
                <a:solidFill>
                  <a:srgbClr val="FFFFFF"/>
                </a:solidFill>
                <a:latin typeface="Franklin Gothic Medium" panose="020B0603020102020204" pitchFamily="34" charset="0"/>
              </a:rPr>
              <a:t>por</a:t>
            </a:r>
            <a:r>
              <a:rPr lang="en-US" sz="2600" spc="169" dirty="0">
                <a:solidFill>
                  <a:srgbClr val="FFFFFF"/>
                </a:solidFill>
                <a:latin typeface="Franklin Gothic Medium" panose="020B0603020102020204" pitchFamily="34" charset="0"/>
              </a:rPr>
              <a:t>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Todos </a:t>
            </a:r>
            <a:r>
              <a:rPr lang="en-US" sz="1613" b="0" i="1" spc="104" dirty="0" err="1">
                <a:solidFill>
                  <a:srgbClr val="FFFFFF"/>
                </a:solidFill>
                <a:latin typeface="Franklin Gothic Medium" panose="020B0603020102020204" pitchFamily="34" charset="0"/>
              </a:rPr>
              <a:t>los</a:t>
            </a:r>
            <a:r>
              <a:rPr lang="en-US" sz="1613" b="0" i="1" spc="104" dirty="0">
                <a:solidFill>
                  <a:srgbClr val="FFFFFF"/>
                </a:solidFill>
                <a:latin typeface="Franklin Gothic Medium" panose="020B0603020102020204" pitchFamily="34" charset="0"/>
              </a:rPr>
              <a:t> derechos </a:t>
            </a:r>
            <a:r>
              <a:rPr lang="en-US" sz="1613" b="0" i="1" spc="104" dirty="0" err="1">
                <a:solidFill>
                  <a:srgbClr val="FFFFFF"/>
                </a:solidFill>
                <a:latin typeface="Franklin Gothic Medium" panose="020B0603020102020204" pitchFamily="34" charset="0"/>
              </a:rPr>
              <a:t>reservados</a:t>
            </a:r>
            <a:r>
              <a:rPr lang="en-US" sz="1613" b="0" i="1" spc="104" dirty="0">
                <a:solidFill>
                  <a:srgbClr val="FFFFFF"/>
                </a:solidFill>
                <a:latin typeface="Franklin Gothic Medium" panose="020B0603020102020204" pitchFamily="34" charset="0"/>
              </a:rPr>
              <a:t>.</a:t>
            </a:r>
          </a:p>
        </p:txBody>
      </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sp>
        <p:nvSpPr>
          <p:cNvPr id="7" name="AutoShape 4">
            <a:extLst>
              <a:ext uri="{FF2B5EF4-FFF2-40B4-BE49-F238E27FC236}">
                <a16:creationId xmlns:a16="http://schemas.microsoft.com/office/drawing/2014/main" id="{1985A7A4-48B6-54D9-1C5E-8A51B9B3514D}"/>
              </a:ext>
            </a:extLst>
          </p:cNvPr>
          <p:cNvSpPr/>
          <p:nvPr userDrawn="1"/>
        </p:nvSpPr>
        <p:spPr>
          <a:xfrm>
            <a:off x="8001000" y="1028700"/>
            <a:ext cx="10287000" cy="1899077"/>
          </a:xfrm>
          <a:prstGeom prst="rect">
            <a:avLst/>
          </a:prstGeom>
          <a:solidFill>
            <a:srgbClr val="145C6F"/>
          </a:solidFill>
        </p:spPr>
        <p:txBody>
          <a:bodyPr/>
          <a:lstStyle/>
          <a:p>
            <a:endParaRPr lang="en-US" dirty="0"/>
          </a:p>
        </p:txBody>
      </p:sp>
      <p:sp>
        <p:nvSpPr>
          <p:cNvPr id="8" name="AutoShape 7">
            <a:extLst>
              <a:ext uri="{FF2B5EF4-FFF2-40B4-BE49-F238E27FC236}">
                <a16:creationId xmlns:a16="http://schemas.microsoft.com/office/drawing/2014/main" id="{05B8F66E-0DF7-2078-FB32-22AFA4A4D578}"/>
              </a:ext>
            </a:extLst>
          </p:cNvPr>
          <p:cNvSpPr/>
          <p:nvPr userDrawn="1"/>
        </p:nvSpPr>
        <p:spPr>
          <a:xfrm>
            <a:off x="9687128" y="5600700"/>
            <a:ext cx="8600872" cy="62928"/>
          </a:xfrm>
          <a:prstGeom prst="rect">
            <a:avLst/>
          </a:prstGeom>
          <a:solidFill>
            <a:srgbClr val="145C6F"/>
          </a:solidFill>
          <a:ln>
            <a:noFill/>
          </a:ln>
        </p:spPr>
        <p:txBody>
          <a:bodyPr/>
          <a:lstStyle/>
          <a:p>
            <a:endParaRPr lang="es-ES_tradnl"/>
          </a:p>
        </p:txBody>
      </p:sp>
      <p:sp>
        <p:nvSpPr>
          <p:cNvPr id="9" name="TextBox 8">
            <a:extLst>
              <a:ext uri="{FF2B5EF4-FFF2-40B4-BE49-F238E27FC236}">
                <a16:creationId xmlns:a16="http://schemas.microsoft.com/office/drawing/2014/main" id="{1859ABA0-9AEE-2917-DC1C-FF99D636E3CE}"/>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LA PRÓXIMA SEMANA</a:t>
            </a:r>
          </a:p>
        </p:txBody>
      </p:sp>
      <p:pic>
        <p:nvPicPr>
          <p:cNvPr id="10" name="Picture 9" descr="Close-up of a book open&#10;&#10;AI-generated content may be incorrect.">
            <a:extLst>
              <a:ext uri="{FF2B5EF4-FFF2-40B4-BE49-F238E27FC236}">
                <a16:creationId xmlns:a16="http://schemas.microsoft.com/office/drawing/2014/main" id="{BBFEE4DF-1606-BA5A-5A5D-F236D483D75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34" y="5443"/>
            <a:ext cx="9241971" cy="10281557"/>
          </a:xfrm>
          <a:prstGeom prst="rect">
            <a:avLst/>
          </a:prstGeom>
        </p:spPr>
      </p:pic>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a:solidFill>
            <a:srgbClr val="CCC9D9"/>
          </a:solidFill>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145C6F"/>
          </a:solidFill>
          <a:ln>
            <a:noFill/>
          </a:ln>
        </p:spPr>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2.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145C6F"/>
          </a:solidFill>
        </p:spPr>
        <p:txBody>
          <a:bodyPr/>
          <a:lstStyle/>
          <a:p>
            <a:endParaRPr lang="es-ES_tradnl"/>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429000" y="9715500"/>
            <a:ext cx="11091481" cy="397738"/>
          </a:xfrm>
          <a:prstGeom prst="rect">
            <a:avLst/>
          </a:prstGeom>
          <a:solidFill>
            <a:srgbClr val="145C6F"/>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LECCIÓN 10—OTRO PERSONAJE EN EL FUEGO</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3:16–18</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AUN SI…</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3:19–23</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EN EL FUEGO</a:t>
            </a:r>
          </a:p>
        </p:txBody>
      </p:sp>
    </p:spTree>
    <p:extLst>
      <p:ext uri="{BB962C8B-B14F-4D97-AF65-F5344CB8AC3E}">
        <p14:creationId xmlns:p14="http://schemas.microsoft.com/office/powerpoint/2010/main" val="36638604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762000" y="3771900"/>
            <a:ext cx="8382000" cy="2215991"/>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Intente ponerse en el lugar de Sadrac, Mesac y Abed-nego. ¿Qué pensamientos y emociones experimentaría usted durante esta frenética serie de acontecimientos?</a:t>
            </a:r>
          </a:p>
        </p:txBody>
      </p:sp>
    </p:spTree>
    <p:extLst>
      <p:ext uri="{BB962C8B-B14F-4D97-AF65-F5344CB8AC3E}">
        <p14:creationId xmlns:p14="http://schemas.microsoft.com/office/powerpoint/2010/main" val="4637179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3:24–27</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FUERA DEL FUEGO</a:t>
            </a:r>
          </a:p>
        </p:txBody>
      </p:sp>
    </p:spTree>
    <p:extLst>
      <p:ext uri="{BB962C8B-B14F-4D97-AF65-F5344CB8AC3E}">
        <p14:creationId xmlns:p14="http://schemas.microsoft.com/office/powerpoint/2010/main" val="23401309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9F6EE60-97CE-096B-DE9D-CDB9F54ECF43}"/>
              </a:ext>
            </a:extLst>
          </p:cNvPr>
          <p:cNvSpPr txBox="1"/>
          <p:nvPr/>
        </p:nvSpPr>
        <p:spPr>
          <a:xfrm>
            <a:off x="2141034" y="3813717"/>
            <a:ext cx="184731" cy="369332"/>
          </a:xfrm>
          <a:prstGeom prst="rect">
            <a:avLst/>
          </a:prstGeom>
          <a:noFill/>
        </p:spPr>
        <p:txBody>
          <a:bodyPr wrap="none" rtlCol="0">
            <a:spAutoFit/>
          </a:bodyPr>
          <a:lstStyle/>
          <a:p>
            <a:endParaRPr lang="en-US" dirty="0"/>
          </a:p>
        </p:txBody>
      </p:sp>
      <p:sp>
        <p:nvSpPr>
          <p:cNvPr id="10" name="TextBox 9">
            <a:extLst>
              <a:ext uri="{FF2B5EF4-FFF2-40B4-BE49-F238E27FC236}">
                <a16:creationId xmlns:a16="http://schemas.microsoft.com/office/drawing/2014/main" id="{266E8908-7924-72A8-1BDB-03B2DC86E2B5}"/>
              </a:ext>
            </a:extLst>
          </p:cNvPr>
          <p:cNvSpPr txBox="1"/>
          <p:nvPr/>
        </p:nvSpPr>
        <p:spPr>
          <a:xfrm>
            <a:off x="838200" y="3998383"/>
            <a:ext cx="7924800" cy="2215991"/>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¿Quién o qué cree usted que estaba en el fuego con los hebreos? ¿Un ángel? ¿Jesús? ¿Alguien o algo más? ¿Qué lo hace pensar eso?</a:t>
            </a:r>
          </a:p>
        </p:txBody>
      </p:sp>
    </p:spTree>
    <p:extLst>
      <p:ext uri="{BB962C8B-B14F-4D97-AF65-F5344CB8AC3E}">
        <p14:creationId xmlns:p14="http://schemas.microsoft.com/office/powerpoint/2010/main" val="8436458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3:28–30</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NABUCODONOSOR CREE… DE NUEVO</a:t>
            </a:r>
          </a:p>
        </p:txBody>
      </p:sp>
      <p:sp>
        <p:nvSpPr>
          <p:cNvPr id="2" name="TextBox 5">
            <a:extLst>
              <a:ext uri="{FF2B5EF4-FFF2-40B4-BE49-F238E27FC236}">
                <a16:creationId xmlns:a16="http://schemas.microsoft.com/office/drawing/2014/main" id="{68854678-5C73-0585-FE83-BB2E97F6D1A4}"/>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3:24–27</a:t>
            </a:r>
          </a:p>
        </p:txBody>
      </p:sp>
      <p:sp>
        <p:nvSpPr>
          <p:cNvPr id="3" name="TextBox 6">
            <a:extLst>
              <a:ext uri="{FF2B5EF4-FFF2-40B4-BE49-F238E27FC236}">
                <a16:creationId xmlns:a16="http://schemas.microsoft.com/office/drawing/2014/main" id="{096830A1-40FE-CB13-7DBA-325B9A6CE48E}"/>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FUERA DEL FUEGO</a:t>
            </a:r>
          </a:p>
        </p:txBody>
      </p:sp>
    </p:spTree>
    <p:extLst>
      <p:ext uri="{BB962C8B-B14F-4D97-AF65-F5344CB8AC3E}">
        <p14:creationId xmlns:p14="http://schemas.microsoft.com/office/powerpoint/2010/main" val="25159439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1066800" y="3924300"/>
            <a:ext cx="7696200" cy="2769989"/>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¿En qué forma ha visto a la gente reaccionar drásticamente ante los milagros?</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¿Cuáles son las características de una fe firme y constante en Dios?</a:t>
            </a:r>
          </a:p>
        </p:txBody>
      </p:sp>
    </p:spTree>
    <p:extLst>
      <p:ext uri="{BB962C8B-B14F-4D97-AF65-F5344CB8AC3E}">
        <p14:creationId xmlns:p14="http://schemas.microsoft.com/office/powerpoint/2010/main" val="9555553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762000" y="3390900"/>
            <a:ext cx="8077200" cy="5586145"/>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300" noProof="1">
                <a:solidFill>
                  <a:schemeClr val="bg1"/>
                </a:solidFill>
                <a:latin typeface="Corbel" panose="020B0503020204020204" pitchFamily="34" charset="0"/>
              </a:rPr>
              <a:t>Quizá esté atravesando una etapa difícil o desalentadora en la vida. O tal vez esté en una época de bendición y cosecha. Sea cual sea su circunstancia, escriba en su diario una oración de agradecimiento a Dios. </a:t>
            </a:r>
          </a:p>
          <a:p>
            <a:pPr marL="285750" indent="-285750">
              <a:buFont typeface="Arial" panose="020B0604020202020204" pitchFamily="34" charset="0"/>
              <a:buChar char="•"/>
            </a:pPr>
            <a:r>
              <a:rPr lang="es-ES_tradnl" sz="3300" noProof="1">
                <a:solidFill>
                  <a:schemeClr val="bg1"/>
                </a:solidFill>
                <a:latin typeface="Corbel" panose="020B0503020204020204" pitchFamily="34" charset="0"/>
              </a:rPr>
              <a:t>Si alguien que conoce está pasando por el fuego ahora mismo, recuérdele que Dios está con él y que siempre es «nuestro pronto auxilio en las tribulaciones» (Salmo 46:1).</a:t>
            </a:r>
          </a:p>
          <a:p>
            <a:pPr marL="285750" indent="-285750">
              <a:buFont typeface="Arial" panose="020B0604020202020204" pitchFamily="34" charset="0"/>
              <a:buChar char="•"/>
            </a:pPr>
            <a:r>
              <a:rPr lang="es-ES_tradnl" sz="3300" noProof="1">
                <a:solidFill>
                  <a:schemeClr val="bg1"/>
                </a:solidFill>
                <a:latin typeface="Corbel" panose="020B0503020204020204" pitchFamily="34" charset="0"/>
              </a:rPr>
              <a:t>Defienda con valentía a Jesús y comparta el evangelio con alguien esta semana.</a:t>
            </a:r>
          </a:p>
        </p:txBody>
      </p:sp>
    </p:spTree>
    <p:extLst>
      <p:ext uri="{BB962C8B-B14F-4D97-AF65-F5344CB8AC3E}">
        <p14:creationId xmlns:p14="http://schemas.microsoft.com/office/powerpoint/2010/main" val="41593531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02445" y="5981700"/>
            <a:ext cx="6528155" cy="1107996"/>
          </a:xfrm>
          <a:prstGeom prst="rect">
            <a:avLst/>
          </a:prstGeom>
        </p:spPr>
        <p:txBody>
          <a:bodyPr wrap="square" lIns="0" tIns="0" rIns="0" bIns="0" rtlCol="0" anchor="t">
            <a:spAutoFit/>
          </a:bodyPr>
          <a:lstStyle/>
          <a:p>
            <a:r>
              <a:rPr lang="es-ES_tradnl" sz="3600" i="1" noProof="1">
                <a:solidFill>
                  <a:schemeClr val="bg1"/>
                </a:solidFill>
                <a:latin typeface="Corbel" panose="020B0503020204020204" pitchFamily="34" charset="0"/>
              </a:rPr>
              <a:t>La humildad es una virtud esencial del carácter cristiano.</a:t>
            </a:r>
          </a:p>
        </p:txBody>
      </p:sp>
      <p:sp>
        <p:nvSpPr>
          <p:cNvPr id="3" name="TextBox 2">
            <a:extLst>
              <a:ext uri="{FF2B5EF4-FFF2-40B4-BE49-F238E27FC236}">
                <a16:creationId xmlns:a16="http://schemas.microsoft.com/office/drawing/2014/main" id="{0F76A27E-B194-9A4C-902F-1B6661D4C273}"/>
              </a:ext>
            </a:extLst>
          </p:cNvPr>
          <p:cNvSpPr txBox="1"/>
          <p:nvPr/>
        </p:nvSpPr>
        <p:spPr>
          <a:xfrm>
            <a:off x="9702445" y="3771900"/>
            <a:ext cx="881415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LECCIÓN 11</a:t>
            </a:r>
            <a:br>
              <a:rPr lang="en-US" sz="4400" i="0" dirty="0">
                <a:solidFill>
                  <a:schemeClr val="bg1">
                    <a:lumMod val="95000"/>
                  </a:schemeClr>
                </a:solidFill>
                <a:latin typeface="Franklin Gothic Medium" panose="020B0603020102020204" pitchFamily="34" charset="0"/>
              </a:rPr>
            </a:br>
            <a:r>
              <a:rPr lang="en-US" sz="4400" i="0" dirty="0">
                <a:solidFill>
                  <a:schemeClr val="bg1">
                    <a:lumMod val="95000"/>
                  </a:schemeClr>
                </a:solidFill>
                <a:latin typeface="Franklin Gothic Medium" panose="020B0603020102020204" pitchFamily="34" charset="0"/>
              </a:rPr>
              <a:t>EL PELIGRO</a:t>
            </a:r>
            <a:r>
              <a:rPr lang="en-US" sz="4400" dirty="0">
                <a:solidFill>
                  <a:schemeClr val="bg1">
                    <a:lumMod val="95000"/>
                  </a:schemeClr>
                </a:solidFill>
                <a:latin typeface="Franklin Gothic Medium" panose="020B0603020102020204" pitchFamily="34" charset="0"/>
              </a:rPr>
              <a:t> DEL ORGULLO</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2374E9DA-6AC1-AB37-2EAF-C3FB0EC18475}"/>
              </a:ext>
            </a:extLst>
          </p:cNvPr>
          <p:cNvSpPr txBox="1"/>
          <p:nvPr/>
        </p:nvSpPr>
        <p:spPr>
          <a:xfrm>
            <a:off x="9702445" y="5981700"/>
            <a:ext cx="7061555" cy="1661993"/>
          </a:xfrm>
          <a:prstGeom prst="rect">
            <a:avLst/>
          </a:prstGeom>
        </p:spPr>
        <p:txBody>
          <a:bodyPr wrap="square" lIns="0" tIns="0" rIns="0" bIns="0" rtlCol="0" anchor="t">
            <a:spAutoFit/>
          </a:bodyPr>
          <a:lstStyle/>
          <a:p>
            <a:r>
              <a:rPr lang="es-ES_tradnl" sz="3600" i="1" noProof="1">
                <a:solidFill>
                  <a:schemeClr val="bg1"/>
                </a:solidFill>
                <a:latin typeface="Corbel" panose="020B0503020204020204" pitchFamily="34" charset="0"/>
              </a:rPr>
              <a:t>Los cristianos pueden mantenerse firmes en su fe a pesar de la tentación o la oposición.</a:t>
            </a:r>
          </a:p>
        </p:txBody>
      </p:sp>
      <p:sp>
        <p:nvSpPr>
          <p:cNvPr id="5" name="TextBox 4">
            <a:extLst>
              <a:ext uri="{FF2B5EF4-FFF2-40B4-BE49-F238E27FC236}">
                <a16:creationId xmlns:a16="http://schemas.microsoft.com/office/drawing/2014/main" id="{04E2906C-1E86-B974-58C6-3DF448C78AE0}"/>
              </a:ext>
            </a:extLst>
          </p:cNvPr>
          <p:cNvSpPr txBox="1"/>
          <p:nvPr/>
        </p:nvSpPr>
        <p:spPr>
          <a:xfrm>
            <a:off x="9702445" y="3771900"/>
            <a:ext cx="881415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LECCIÓN 10</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OTRO PERSONAJE EN EL FUEGO</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3798903"/>
            <a:ext cx="7543800" cy="2462213"/>
          </a:xfrm>
          <a:prstGeom prst="rect">
            <a:avLst/>
          </a:prstGeom>
        </p:spPr>
        <p:txBody>
          <a:bodyPr wrap="square" lIns="0" tIns="0" rIns="0" bIns="0" rtlCol="0" anchor="ctr">
            <a:spAutoFit/>
          </a:bodyPr>
          <a:lstStyle/>
          <a:p>
            <a:r>
              <a:rPr lang="es-ES_tradnl" sz="4000" noProof="1">
                <a:solidFill>
                  <a:schemeClr val="bg1"/>
                </a:solidFill>
                <a:latin typeface="Corbel" panose="020B0503020204020204" pitchFamily="34" charset="0"/>
              </a:rPr>
              <a:t>He aquí nuestro Dios a quien servimos puede librarnos del horno de fuego ardiendo; y de tu mano, oh rey, nos librará</a:t>
            </a:r>
          </a:p>
        </p:txBody>
      </p:sp>
      <p:sp>
        <p:nvSpPr>
          <p:cNvPr id="2" name="TextBox 1">
            <a:extLst>
              <a:ext uri="{FF2B5EF4-FFF2-40B4-BE49-F238E27FC236}">
                <a16:creationId xmlns:a16="http://schemas.microsoft.com/office/drawing/2014/main" id="{17CEBE55-9D7B-29C1-4EAF-3D818B8B8F10}"/>
              </a:ext>
            </a:extLst>
          </p:cNvPr>
          <p:cNvSpPr txBox="1"/>
          <p:nvPr/>
        </p:nvSpPr>
        <p:spPr>
          <a:xfrm>
            <a:off x="3352800" y="5905500"/>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(NTV)</a:t>
            </a:r>
            <a:endParaRPr lang="en-US" dirty="0"/>
          </a:p>
        </p:txBody>
      </p:sp>
    </p:spTree>
    <p:extLst>
      <p:ext uri="{BB962C8B-B14F-4D97-AF65-F5344CB8AC3E}">
        <p14:creationId xmlns:p14="http://schemas.microsoft.com/office/powerpoint/2010/main" val="42501894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TODOS LOS HACEN</a:t>
            </a:r>
          </a:p>
          <a:p>
            <a:pPr>
              <a:lnSpc>
                <a:spcPts val="3840"/>
              </a:lnSpc>
            </a:pPr>
            <a:r>
              <a:rPr lang="en-US" sz="3200" spc="160" dirty="0">
                <a:solidFill>
                  <a:srgbClr val="FFFFFF"/>
                </a:solidFill>
                <a:latin typeface="Franklin Gothic Medium" panose="020B0603020102020204" pitchFamily="34" charset="0"/>
              </a:rPr>
              <a:t>Daniel 3:1–7</a:t>
            </a:r>
          </a:p>
        </p:txBody>
      </p:sp>
    </p:spTree>
    <p:extLst>
      <p:ext uri="{BB962C8B-B14F-4D97-AF65-F5344CB8AC3E}">
        <p14:creationId xmlns:p14="http://schemas.microsoft.com/office/powerpoint/2010/main" val="2940124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4035504"/>
            <a:ext cx="8991600" cy="2215991"/>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¿Cuáles son algunos ídolos (personas, objetos o conceptos) que nuestra cultura espera que todos adoremos? ¿Cuáles son las consecuencias de negarse a hacerlo?</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Daniel 3:8–15</a:t>
            </a:r>
            <a:endParaRPr lang="en-US" sz="2600" spc="169" dirty="0">
              <a:solidFill>
                <a:srgbClr val="FFFFFF"/>
              </a:solidFill>
              <a:latin typeface="Franklin Gothic Medium" panose="020B0603020102020204" pitchFamily="34" charset="0"/>
            </a:endParaRP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IDENTIFICADOS</a:t>
            </a:r>
          </a:p>
        </p:txBody>
      </p:sp>
      <p:sp>
        <p:nvSpPr>
          <p:cNvPr id="2" name="TextBox 6">
            <a:extLst>
              <a:ext uri="{FF2B5EF4-FFF2-40B4-BE49-F238E27FC236}">
                <a16:creationId xmlns:a16="http://schemas.microsoft.com/office/drawing/2014/main" id="{06C7A1C0-1636-B0DC-DA56-B9C0DA1A49BA}"/>
              </a:ext>
            </a:extLst>
          </p:cNvPr>
          <p:cNvSpPr txBox="1"/>
          <p:nvPr/>
        </p:nvSpPr>
        <p:spPr>
          <a:xfrm>
            <a:off x="9386873" y="5322384"/>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TODOS LOS HACEN</a:t>
            </a:r>
          </a:p>
          <a:p>
            <a:pPr>
              <a:lnSpc>
                <a:spcPts val="3840"/>
              </a:lnSpc>
            </a:pPr>
            <a:r>
              <a:rPr lang="en-US" sz="3200" spc="160" dirty="0">
                <a:solidFill>
                  <a:srgbClr val="FFFFFF"/>
                </a:solidFill>
                <a:latin typeface="Franklin Gothic Medium" panose="020B0603020102020204" pitchFamily="34" charset="0"/>
              </a:rPr>
              <a:t>Daniel 3:1–7</a:t>
            </a:r>
          </a:p>
        </p:txBody>
      </p:sp>
    </p:spTree>
    <p:extLst>
      <p:ext uri="{BB962C8B-B14F-4D97-AF65-F5344CB8AC3E}">
        <p14:creationId xmlns:p14="http://schemas.microsoft.com/office/powerpoint/2010/main" val="37345701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762000" y="3771900"/>
            <a:ext cx="9448800" cy="3877985"/>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¿Es posible que los astrólogos babilónicos informaran sobre Sadrac, Mesac y Abed-nego por despecho y venganza? ¿Cómo debemos responder los creyentes cuando alguien intenta vengarse de nosotros? </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¿Alguna vez ha sido señalado por su fe? Comparta brevemente su historia.</a:t>
            </a:r>
          </a:p>
        </p:txBody>
      </p:sp>
    </p:spTree>
    <p:extLst>
      <p:ext uri="{BB962C8B-B14F-4D97-AF65-F5344CB8AC3E}">
        <p14:creationId xmlns:p14="http://schemas.microsoft.com/office/powerpoint/2010/main" val="3031513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3:16–18</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AUN SI… </a:t>
            </a:r>
          </a:p>
        </p:txBody>
      </p:sp>
    </p:spTree>
    <p:extLst>
      <p:ext uri="{BB962C8B-B14F-4D97-AF65-F5344CB8AC3E}">
        <p14:creationId xmlns:p14="http://schemas.microsoft.com/office/powerpoint/2010/main" val="12946556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695700"/>
            <a:ext cx="7848600" cy="2215991"/>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Si fuera mentor de un nuevo creyente, ¿cómo le explicaría la importancia de tomar esta decisión de servir a Dios, pase lo que pase?</a:t>
            </a:r>
          </a:p>
        </p:txBody>
      </p:sp>
    </p:spTree>
    <p:extLst>
      <p:ext uri="{BB962C8B-B14F-4D97-AF65-F5344CB8AC3E}">
        <p14:creationId xmlns:p14="http://schemas.microsoft.com/office/powerpoint/2010/main" val="1853337807"/>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65375</TotalTime>
  <Words>2007</Words>
  <Application>Microsoft Macintosh PowerPoint</Application>
  <PresentationFormat>Custom</PresentationFormat>
  <Paragraphs>101</Paragraphs>
  <Slides>19</Slides>
  <Notes>19</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19</vt:i4>
      </vt:variant>
    </vt:vector>
  </HeadingPairs>
  <TitlesOfParts>
    <vt:vector size="30" baseType="lpstr">
      <vt:lpstr>Arial</vt:lpstr>
      <vt:lpstr>Calibri</vt:lpstr>
      <vt:lpstr>CenturyStd</vt:lpstr>
      <vt:lpstr>Corbel</vt:lpstr>
      <vt:lpstr>Franklin Gothic Book</vt:lpstr>
      <vt:lpstr>Franklin Gothic Medium</vt:lpstr>
      <vt:lpstr>Helvetica</vt:lpstr>
      <vt:lpstr>Minion Pro</vt:lpstr>
      <vt:lpstr>ProximaNovaCond</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Arancibia, Janet</cp:lastModifiedBy>
  <cp:revision>6</cp:revision>
  <dcterms:created xsi:type="dcterms:W3CDTF">2023-08-11T18:12:45Z</dcterms:created>
  <dcterms:modified xsi:type="dcterms:W3CDTF">2026-01-29T19:07:14Z</dcterms:modified>
  <dc:identifier>DAEvRMTdTXk</dc:identifier>
</cp:coreProperties>
</file>